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media/audio3.bin" ContentType="audio/unknown"/>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media/audio4.bin" ContentType="audio/unknown"/>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3.xml" ContentType="application/vnd.openxmlformats-officedocument.presentationml.notesSlide+xml"/>
  <Default Extension="bin" ContentType="application/vnd.openxmlformats-officedocument.presentationml.printerSettings"/>
  <Override PartName="/ppt/notesSlides/notesSlide4.xml" ContentType="application/vnd.openxmlformats-officedocument.presentationml.notesSlide+xml"/>
  <Override PartName="/docProps/core.xml" ContentType="application/vnd.openxmlformats-package.core-properties+xml"/>
  <Default Extension="rels" ContentType="application/vnd.openxmlformats-package.relationships+xml"/>
  <Override PartName="/ppt/media/audio2.bin" ContentType="audio/unknown"/>
  <Override PartName="/ppt/slides/slide6.xml" ContentType="application/vnd.openxmlformats-officedocument.presentationml.slide+xml"/>
  <Override PartName="/ppt/media/audio1.bin" ContentType="audio/unknown"/>
  <Default Extension="gif" ContentType="image/gif"/>
  <Override PartName="/ppt/slideLayouts/slideLayout12.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Lst>
  <p:notesMasterIdLst>
    <p:notesMasterId r:id="rId10"/>
  </p:notesMasterIdLst>
  <p:sldIdLst>
    <p:sldId id="256" r:id="rId2"/>
    <p:sldId id="257" r:id="rId3"/>
    <p:sldId id="258" r:id="rId4"/>
    <p:sldId id="259" r:id="rId5"/>
    <p:sldId id="261" r:id="rId6"/>
    <p:sldId id="263" r:id="rId7"/>
    <p:sldId id="260" r:id="rId8"/>
    <p:sldId id="262" r:id="rId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chemeClr val="tx1"/>
    </p:penClr>
  </p:showPr>
  <p:clrMru>
    <a:srgbClr val="0033CC"/>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8810" autoAdjust="0"/>
    <p:restoredTop sz="90929"/>
  </p:normalViewPr>
  <p:slideViewPr>
    <p:cSldViewPr>
      <p:cViewPr varScale="1">
        <p:scale>
          <a:sx n="97" d="100"/>
          <a:sy n="97" d="100"/>
        </p:scale>
        <p:origin x="-112"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3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3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A94CB00-CBE4-4A94-8A5C-F23D66159A0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53311BCE-8088-4BB3-90C5-03A602A4DCED}" type="slidenum">
              <a:rPr lang="en-US" smtClean="0"/>
              <a:pPr/>
              <a:t>1</a:t>
            </a:fld>
            <a:endParaRPr lang="en-US"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669E30B2-1AEA-49B9-8E43-E1AD0467E789}" type="slidenum">
              <a:rPr lang="en-US" smtClean="0"/>
              <a:pPr/>
              <a:t>2</a:t>
            </a:fld>
            <a:endParaRPr lang="en-US"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A2E0D631-9BF1-46E7-968E-316E4CEE7EE7}" type="slidenum">
              <a:rPr lang="en-US" smtClean="0"/>
              <a:pPr/>
              <a:t>3</a:t>
            </a:fld>
            <a:endParaRPr lang="en-US"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088A0E5B-B7CA-438E-ADE9-D4FDE2B4FDB1}" type="slidenum">
              <a:rPr lang="en-US" smtClean="0"/>
              <a:pPr/>
              <a:t>4</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A79E7849-927B-420A-9A63-C1B5CAC02C28}" type="slidenum">
              <a:rPr lang="en-US" smtClean="0"/>
              <a:pPr/>
              <a:t>7</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r>
              <a:rPr lang="en-US" smtClean="0"/>
              <a:t>Have students exchange slides so they can look at different things, walk them through using the high power objective to focus slides.  Emphasize not using the coarse objective during this process, as it will crack the slides.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A94CB00-CBE4-4A94-8A5C-F23D66159A01}" type="slidenum">
              <a:rPr lang="en-US" smtClean="0"/>
              <a:pPr>
                <a:defRPr/>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1026" descr="Canvas"/>
          <p:cNvSpPr>
            <a:spLocks noChangeArrowheads="1"/>
          </p:cNvSpPr>
          <p:nvPr/>
        </p:nvSpPr>
        <p:spPr bwMode="white">
          <a:xfrm>
            <a:off x="528638" y="201613"/>
            <a:ext cx="8397875" cy="6467475"/>
          </a:xfrm>
          <a:prstGeom prst="rect">
            <a:avLst/>
          </a:prstGeom>
          <a:blipFill dpi="0" rotWithShape="0">
            <a:blip r:embed="rId2" cstate="print"/>
            <a:srcRect/>
            <a:tile tx="0" ty="0" sx="100000" sy="100000" flip="none" algn="tl"/>
          </a:blipFill>
          <a:ln w="9525">
            <a:noFill/>
            <a:miter lim="800000"/>
            <a:headEnd/>
            <a:tailEnd/>
          </a:ln>
        </p:spPr>
        <p:txBody>
          <a:bodyPr wrap="none" anchor="ctr"/>
          <a:lstStyle/>
          <a:p>
            <a:pPr algn="ctr">
              <a:defRPr/>
            </a:pPr>
            <a:endParaRPr kumimoji="1" lang="en-US"/>
          </a:p>
        </p:txBody>
      </p:sp>
      <p:pic>
        <p:nvPicPr>
          <p:cNvPr id="5" name="Picture 1027" descr="A:\minispir.GIF"/>
          <p:cNvPicPr>
            <a:picLocks noChangeAspect="1" noChangeArrowheads="1"/>
          </p:cNvPicPr>
          <p:nvPr/>
        </p:nvPicPr>
        <p:blipFill>
          <a:blip r:embed="rId3" cstate="print"/>
          <a:srcRect/>
          <a:stretch>
            <a:fillRect/>
          </a:stretch>
        </p:blipFill>
        <p:spPr bwMode="ltGray">
          <a:xfrm>
            <a:off x="0" y="50800"/>
            <a:ext cx="1181100" cy="4286250"/>
          </a:xfrm>
          <a:prstGeom prst="rect">
            <a:avLst/>
          </a:prstGeom>
          <a:noFill/>
          <a:ln w="9525">
            <a:noFill/>
            <a:miter lim="800000"/>
            <a:headEnd/>
            <a:tailEnd/>
          </a:ln>
        </p:spPr>
      </p:pic>
      <p:sp>
        <p:nvSpPr>
          <p:cNvPr id="6" name="Rectangle 1028" descr="Canvas"/>
          <p:cNvSpPr>
            <a:spLocks noChangeArrowheads="1"/>
          </p:cNvSpPr>
          <p:nvPr/>
        </p:nvSpPr>
        <p:spPr bwMode="white">
          <a:xfrm>
            <a:off x="596900" y="4130675"/>
            <a:ext cx="1041400" cy="457200"/>
          </a:xfrm>
          <a:prstGeom prst="rect">
            <a:avLst/>
          </a:prstGeom>
          <a:blipFill dpi="0" rotWithShape="0">
            <a:blip r:embed="rId2" cstate="print"/>
            <a:srcRect/>
            <a:tile tx="0" ty="0" sx="100000" sy="100000" flip="none" algn="tl"/>
          </a:blipFill>
          <a:ln w="9525">
            <a:noFill/>
            <a:miter lim="800000"/>
            <a:headEnd/>
            <a:tailEnd/>
          </a:ln>
          <a:effectLst/>
        </p:spPr>
        <p:txBody>
          <a:bodyPr wrap="none" anchor="ctr"/>
          <a:lstStyle/>
          <a:p>
            <a:pPr algn="ctr">
              <a:defRPr/>
            </a:pPr>
            <a:endParaRPr kumimoji="1" lang="en-US"/>
          </a:p>
        </p:txBody>
      </p:sp>
      <p:pic>
        <p:nvPicPr>
          <p:cNvPr id="7" name="Picture 1029" descr="A:\minispir.GIF"/>
          <p:cNvPicPr>
            <a:picLocks noChangeAspect="1" noChangeArrowheads="1"/>
          </p:cNvPicPr>
          <p:nvPr/>
        </p:nvPicPr>
        <p:blipFill>
          <a:blip r:embed="rId3" cstate="print"/>
          <a:srcRect t="39999"/>
          <a:stretch>
            <a:fillRect/>
          </a:stretch>
        </p:blipFill>
        <p:spPr bwMode="ltGray">
          <a:xfrm>
            <a:off x="0" y="4222750"/>
            <a:ext cx="1181100" cy="2571750"/>
          </a:xfrm>
          <a:prstGeom prst="rect">
            <a:avLst/>
          </a:prstGeom>
          <a:noFill/>
          <a:ln w="9525">
            <a:noFill/>
            <a:miter lim="800000"/>
            <a:headEnd/>
            <a:tailEnd/>
          </a:ln>
        </p:spPr>
      </p:pic>
      <p:sp>
        <p:nvSpPr>
          <p:cNvPr id="6150" name="Rectangle 1030"/>
          <p:cNvSpPr>
            <a:spLocks noGrp="1" noChangeArrowheads="1"/>
          </p:cNvSpPr>
          <p:nvPr>
            <p:ph type="ctrTitle"/>
          </p:nvPr>
        </p:nvSpPr>
        <p:spPr>
          <a:xfrm>
            <a:off x="914400" y="2057400"/>
            <a:ext cx="7721600" cy="1143000"/>
          </a:xfrm>
        </p:spPr>
        <p:txBody>
          <a:bodyPr/>
          <a:lstStyle>
            <a:lvl1pPr>
              <a:defRPr/>
            </a:lvl1pPr>
          </a:lstStyle>
          <a:p>
            <a:r>
              <a:rPr lang="en-US"/>
              <a:t>Click to edit Master title style</a:t>
            </a:r>
          </a:p>
        </p:txBody>
      </p:sp>
      <p:sp>
        <p:nvSpPr>
          <p:cNvPr id="6151" name="Rectangle 1031"/>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en-US"/>
              <a:t>Click to edit Master subtitle style</a:t>
            </a:r>
          </a:p>
        </p:txBody>
      </p:sp>
      <p:sp>
        <p:nvSpPr>
          <p:cNvPr id="8" name="Rectangle 1032"/>
          <p:cNvSpPr>
            <a:spLocks noGrp="1" noChangeArrowheads="1"/>
          </p:cNvSpPr>
          <p:nvPr>
            <p:ph type="dt" sz="quarter" idx="10"/>
          </p:nvPr>
        </p:nvSpPr>
        <p:spPr>
          <a:xfrm>
            <a:off x="1084263" y="6096000"/>
            <a:ext cx="1905000" cy="457200"/>
          </a:xfrm>
        </p:spPr>
        <p:txBody>
          <a:bodyPr/>
          <a:lstStyle>
            <a:lvl1pPr>
              <a:defRPr/>
            </a:lvl1pPr>
          </a:lstStyle>
          <a:p>
            <a:pPr>
              <a:defRPr/>
            </a:pPr>
            <a:endParaRPr lang="en-US"/>
          </a:p>
        </p:txBody>
      </p:sp>
      <p:sp>
        <p:nvSpPr>
          <p:cNvPr id="9" name="Rectangle 1033"/>
          <p:cNvSpPr>
            <a:spLocks noGrp="1" noChangeArrowheads="1"/>
          </p:cNvSpPr>
          <p:nvPr>
            <p:ph type="ftr" sz="quarter" idx="11"/>
          </p:nvPr>
        </p:nvSpPr>
        <p:spPr>
          <a:xfrm>
            <a:off x="3522663" y="6096000"/>
            <a:ext cx="2895600" cy="457200"/>
          </a:xfrm>
        </p:spPr>
        <p:txBody>
          <a:bodyPr/>
          <a:lstStyle>
            <a:lvl1pPr>
              <a:defRPr/>
            </a:lvl1pPr>
          </a:lstStyle>
          <a:p>
            <a:pPr>
              <a:defRPr/>
            </a:pPr>
            <a:endParaRPr lang="en-US"/>
          </a:p>
        </p:txBody>
      </p:sp>
      <p:sp>
        <p:nvSpPr>
          <p:cNvPr id="10" name="Rectangle 1034"/>
          <p:cNvSpPr>
            <a:spLocks noGrp="1" noChangeArrowheads="1"/>
          </p:cNvSpPr>
          <p:nvPr>
            <p:ph type="sldNum" sz="quarter" idx="12"/>
          </p:nvPr>
        </p:nvSpPr>
        <p:spPr>
          <a:xfrm>
            <a:off x="6951663" y="6096000"/>
            <a:ext cx="1905000" cy="457200"/>
          </a:xfrm>
        </p:spPr>
        <p:txBody>
          <a:bodyPr/>
          <a:lstStyle>
            <a:lvl1pPr>
              <a:defRPr/>
            </a:lvl1pPr>
          </a:lstStyle>
          <a:p>
            <a:pPr>
              <a:defRPr/>
            </a:pPr>
            <a:fld id="{DFADA983-6CC4-43C6-9455-90E6B4EB9E75}" type="slidenum">
              <a:rPr lang="en-US"/>
              <a:pPr>
                <a:defRPr/>
              </a:pPr>
              <a:t>‹#›</a:t>
            </a:fld>
            <a:endParaRPr lang="en-US"/>
          </a:p>
        </p:txBody>
      </p:sp>
    </p:spTree>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2"/>
          <p:cNvSpPr>
            <a:spLocks noGrp="1" noChangeArrowheads="1"/>
          </p:cNvSpPr>
          <p:nvPr>
            <p:ph type="dt" sz="half" idx="10"/>
          </p:nvPr>
        </p:nvSpPr>
        <p:spPr>
          <a:ln/>
        </p:spPr>
        <p:txBody>
          <a:bodyPr/>
          <a:lstStyle>
            <a:lvl1pPr>
              <a:defRPr/>
            </a:lvl1pPr>
          </a:lstStyle>
          <a:p>
            <a:pPr>
              <a:defRPr/>
            </a:pPr>
            <a:endParaRPr lang="en-US"/>
          </a:p>
        </p:txBody>
      </p:sp>
      <p:sp>
        <p:nvSpPr>
          <p:cNvPr id="5" name="Rectangle 1033"/>
          <p:cNvSpPr>
            <a:spLocks noGrp="1" noChangeArrowheads="1"/>
          </p:cNvSpPr>
          <p:nvPr>
            <p:ph type="ftr" sz="quarter" idx="11"/>
          </p:nvPr>
        </p:nvSpPr>
        <p:spPr>
          <a:ln/>
        </p:spPr>
        <p:txBody>
          <a:bodyPr/>
          <a:lstStyle>
            <a:lvl1pPr>
              <a:defRPr/>
            </a:lvl1pPr>
          </a:lstStyle>
          <a:p>
            <a:pPr>
              <a:defRPr/>
            </a:pPr>
            <a:endParaRPr lang="en-US"/>
          </a:p>
        </p:txBody>
      </p:sp>
      <p:sp>
        <p:nvSpPr>
          <p:cNvPr id="6" name="Rectangle 1034"/>
          <p:cNvSpPr>
            <a:spLocks noGrp="1" noChangeArrowheads="1"/>
          </p:cNvSpPr>
          <p:nvPr>
            <p:ph type="sldNum" sz="quarter" idx="12"/>
          </p:nvPr>
        </p:nvSpPr>
        <p:spPr>
          <a:ln/>
        </p:spPr>
        <p:txBody>
          <a:bodyPr/>
          <a:lstStyle>
            <a:lvl1pPr>
              <a:defRPr/>
            </a:lvl1pPr>
          </a:lstStyle>
          <a:p>
            <a:pPr>
              <a:defRPr/>
            </a:pPr>
            <a:fld id="{5BFE79DF-4127-4A8C-959A-8A9CD3F97E49}" type="slidenum">
              <a:rPr lang="en-US"/>
              <a:pPr>
                <a:defRPr/>
              </a:pPr>
              <a:t>‹#›</a:t>
            </a:fld>
            <a:endParaRPr lang="en-US"/>
          </a:p>
        </p:txBody>
      </p:sp>
    </p:spTree>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2"/>
          <p:cNvSpPr>
            <a:spLocks noGrp="1" noChangeArrowheads="1"/>
          </p:cNvSpPr>
          <p:nvPr>
            <p:ph type="dt" sz="half" idx="10"/>
          </p:nvPr>
        </p:nvSpPr>
        <p:spPr>
          <a:ln/>
        </p:spPr>
        <p:txBody>
          <a:bodyPr/>
          <a:lstStyle>
            <a:lvl1pPr>
              <a:defRPr/>
            </a:lvl1pPr>
          </a:lstStyle>
          <a:p>
            <a:pPr>
              <a:defRPr/>
            </a:pPr>
            <a:endParaRPr lang="en-US"/>
          </a:p>
        </p:txBody>
      </p:sp>
      <p:sp>
        <p:nvSpPr>
          <p:cNvPr id="5" name="Rectangle 1033"/>
          <p:cNvSpPr>
            <a:spLocks noGrp="1" noChangeArrowheads="1"/>
          </p:cNvSpPr>
          <p:nvPr>
            <p:ph type="ftr" sz="quarter" idx="11"/>
          </p:nvPr>
        </p:nvSpPr>
        <p:spPr>
          <a:ln/>
        </p:spPr>
        <p:txBody>
          <a:bodyPr/>
          <a:lstStyle>
            <a:lvl1pPr>
              <a:defRPr/>
            </a:lvl1pPr>
          </a:lstStyle>
          <a:p>
            <a:pPr>
              <a:defRPr/>
            </a:pPr>
            <a:endParaRPr lang="en-US"/>
          </a:p>
        </p:txBody>
      </p:sp>
      <p:sp>
        <p:nvSpPr>
          <p:cNvPr id="6" name="Rectangle 1034"/>
          <p:cNvSpPr>
            <a:spLocks noGrp="1" noChangeArrowheads="1"/>
          </p:cNvSpPr>
          <p:nvPr>
            <p:ph type="sldNum" sz="quarter" idx="12"/>
          </p:nvPr>
        </p:nvSpPr>
        <p:spPr>
          <a:ln/>
        </p:spPr>
        <p:txBody>
          <a:bodyPr/>
          <a:lstStyle>
            <a:lvl1pPr>
              <a:defRPr/>
            </a:lvl1pPr>
          </a:lstStyle>
          <a:p>
            <a:pPr>
              <a:defRPr/>
            </a:pPr>
            <a:fld id="{6DB7FB91-7F70-4B36-8ED3-36EAA0A4FFC6}" type="slidenum">
              <a:rPr lang="en-US"/>
              <a:pPr>
                <a:defRPr/>
              </a:pPr>
              <a:t>‹#›</a:t>
            </a:fld>
            <a:endParaRPr lang="en-US"/>
          </a:p>
        </p:txBody>
      </p:sp>
    </p:spTree>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752600"/>
            <a:ext cx="3733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53000" y="1752600"/>
            <a:ext cx="3733800" cy="4114800"/>
          </a:xfrm>
        </p:spPr>
        <p:txBody>
          <a:bodyPr/>
          <a:lstStyle/>
          <a:p>
            <a:pPr lvl="0"/>
            <a:endParaRPr lang="en-US" noProof="0" smtClean="0"/>
          </a:p>
        </p:txBody>
      </p:sp>
      <p:sp>
        <p:nvSpPr>
          <p:cNvPr id="5" name="Rectangle 1032"/>
          <p:cNvSpPr>
            <a:spLocks noGrp="1" noChangeArrowheads="1"/>
          </p:cNvSpPr>
          <p:nvPr>
            <p:ph type="dt" sz="half" idx="10"/>
          </p:nvPr>
        </p:nvSpPr>
        <p:spPr>
          <a:ln/>
        </p:spPr>
        <p:txBody>
          <a:bodyPr/>
          <a:lstStyle>
            <a:lvl1pPr>
              <a:defRPr/>
            </a:lvl1pPr>
          </a:lstStyle>
          <a:p>
            <a:pPr>
              <a:defRPr/>
            </a:pPr>
            <a:endParaRPr lang="en-US"/>
          </a:p>
        </p:txBody>
      </p:sp>
      <p:sp>
        <p:nvSpPr>
          <p:cNvPr id="6" name="Rectangle 1033"/>
          <p:cNvSpPr>
            <a:spLocks noGrp="1" noChangeArrowheads="1"/>
          </p:cNvSpPr>
          <p:nvPr>
            <p:ph type="ftr" sz="quarter" idx="11"/>
          </p:nvPr>
        </p:nvSpPr>
        <p:spPr>
          <a:ln/>
        </p:spPr>
        <p:txBody>
          <a:bodyPr/>
          <a:lstStyle>
            <a:lvl1pPr>
              <a:defRPr/>
            </a:lvl1pPr>
          </a:lstStyle>
          <a:p>
            <a:pPr>
              <a:defRPr/>
            </a:pPr>
            <a:endParaRPr lang="en-US"/>
          </a:p>
        </p:txBody>
      </p:sp>
      <p:sp>
        <p:nvSpPr>
          <p:cNvPr id="7" name="Rectangle 1034"/>
          <p:cNvSpPr>
            <a:spLocks noGrp="1" noChangeArrowheads="1"/>
          </p:cNvSpPr>
          <p:nvPr>
            <p:ph type="sldNum" sz="quarter" idx="12"/>
          </p:nvPr>
        </p:nvSpPr>
        <p:spPr>
          <a:ln/>
        </p:spPr>
        <p:txBody>
          <a:bodyPr/>
          <a:lstStyle>
            <a:lvl1pPr>
              <a:defRPr/>
            </a:lvl1pPr>
          </a:lstStyle>
          <a:p>
            <a:pPr>
              <a:defRPr/>
            </a:pPr>
            <a:fld id="{E59CB5D8-5331-48BB-AAB3-82EC0665F022}" type="slidenum">
              <a:rPr lang="en-US"/>
              <a:pPr>
                <a:defRPr/>
              </a:pPr>
              <a:t>‹#›</a:t>
            </a:fld>
            <a:endParaRPr lang="en-US"/>
          </a:p>
        </p:txBody>
      </p:sp>
    </p:spTree>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2"/>
          <p:cNvSpPr>
            <a:spLocks noGrp="1" noChangeArrowheads="1"/>
          </p:cNvSpPr>
          <p:nvPr>
            <p:ph type="dt" sz="half" idx="10"/>
          </p:nvPr>
        </p:nvSpPr>
        <p:spPr>
          <a:ln/>
        </p:spPr>
        <p:txBody>
          <a:bodyPr/>
          <a:lstStyle>
            <a:lvl1pPr>
              <a:defRPr/>
            </a:lvl1pPr>
          </a:lstStyle>
          <a:p>
            <a:pPr>
              <a:defRPr/>
            </a:pPr>
            <a:endParaRPr lang="en-US"/>
          </a:p>
        </p:txBody>
      </p:sp>
      <p:sp>
        <p:nvSpPr>
          <p:cNvPr id="5" name="Rectangle 1033"/>
          <p:cNvSpPr>
            <a:spLocks noGrp="1" noChangeArrowheads="1"/>
          </p:cNvSpPr>
          <p:nvPr>
            <p:ph type="ftr" sz="quarter" idx="11"/>
          </p:nvPr>
        </p:nvSpPr>
        <p:spPr>
          <a:ln/>
        </p:spPr>
        <p:txBody>
          <a:bodyPr/>
          <a:lstStyle>
            <a:lvl1pPr>
              <a:defRPr/>
            </a:lvl1pPr>
          </a:lstStyle>
          <a:p>
            <a:pPr>
              <a:defRPr/>
            </a:pPr>
            <a:endParaRPr lang="en-US"/>
          </a:p>
        </p:txBody>
      </p:sp>
      <p:sp>
        <p:nvSpPr>
          <p:cNvPr id="6" name="Rectangle 1034"/>
          <p:cNvSpPr>
            <a:spLocks noGrp="1" noChangeArrowheads="1"/>
          </p:cNvSpPr>
          <p:nvPr>
            <p:ph type="sldNum" sz="quarter" idx="12"/>
          </p:nvPr>
        </p:nvSpPr>
        <p:spPr>
          <a:ln/>
        </p:spPr>
        <p:txBody>
          <a:bodyPr/>
          <a:lstStyle>
            <a:lvl1pPr>
              <a:defRPr/>
            </a:lvl1pPr>
          </a:lstStyle>
          <a:p>
            <a:pPr>
              <a:defRPr/>
            </a:pPr>
            <a:fld id="{9E5022D2-A63A-400D-B4FE-91C50B72475B}" type="slidenum">
              <a:rPr lang="en-US"/>
              <a:pPr>
                <a:defRPr/>
              </a:pPr>
              <a:t>‹#›</a:t>
            </a:fld>
            <a:endParaRPr lang="en-US"/>
          </a:p>
        </p:txBody>
      </p:sp>
    </p:spTree>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32"/>
          <p:cNvSpPr>
            <a:spLocks noGrp="1" noChangeArrowheads="1"/>
          </p:cNvSpPr>
          <p:nvPr>
            <p:ph type="dt" sz="half" idx="10"/>
          </p:nvPr>
        </p:nvSpPr>
        <p:spPr>
          <a:ln/>
        </p:spPr>
        <p:txBody>
          <a:bodyPr/>
          <a:lstStyle>
            <a:lvl1pPr>
              <a:defRPr/>
            </a:lvl1pPr>
          </a:lstStyle>
          <a:p>
            <a:pPr>
              <a:defRPr/>
            </a:pPr>
            <a:endParaRPr lang="en-US"/>
          </a:p>
        </p:txBody>
      </p:sp>
      <p:sp>
        <p:nvSpPr>
          <p:cNvPr id="5" name="Rectangle 1033"/>
          <p:cNvSpPr>
            <a:spLocks noGrp="1" noChangeArrowheads="1"/>
          </p:cNvSpPr>
          <p:nvPr>
            <p:ph type="ftr" sz="quarter" idx="11"/>
          </p:nvPr>
        </p:nvSpPr>
        <p:spPr>
          <a:ln/>
        </p:spPr>
        <p:txBody>
          <a:bodyPr/>
          <a:lstStyle>
            <a:lvl1pPr>
              <a:defRPr/>
            </a:lvl1pPr>
          </a:lstStyle>
          <a:p>
            <a:pPr>
              <a:defRPr/>
            </a:pPr>
            <a:endParaRPr lang="en-US"/>
          </a:p>
        </p:txBody>
      </p:sp>
      <p:sp>
        <p:nvSpPr>
          <p:cNvPr id="6" name="Rectangle 1034"/>
          <p:cNvSpPr>
            <a:spLocks noGrp="1" noChangeArrowheads="1"/>
          </p:cNvSpPr>
          <p:nvPr>
            <p:ph type="sldNum" sz="quarter" idx="12"/>
          </p:nvPr>
        </p:nvSpPr>
        <p:spPr>
          <a:ln/>
        </p:spPr>
        <p:txBody>
          <a:bodyPr/>
          <a:lstStyle>
            <a:lvl1pPr>
              <a:defRPr/>
            </a:lvl1pPr>
          </a:lstStyle>
          <a:p>
            <a:pPr>
              <a:defRPr/>
            </a:pPr>
            <a:fld id="{DB47A4D4-5A9F-49F7-844F-E40C5A334DAD}" type="slidenum">
              <a:rPr lang="en-US"/>
              <a:pPr>
                <a:defRPr/>
              </a:pPr>
              <a:t>‹#›</a:t>
            </a:fld>
            <a:endParaRPr lang="en-US"/>
          </a:p>
        </p:txBody>
      </p:sp>
    </p:spTree>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32"/>
          <p:cNvSpPr>
            <a:spLocks noGrp="1" noChangeArrowheads="1"/>
          </p:cNvSpPr>
          <p:nvPr>
            <p:ph type="dt" sz="half" idx="10"/>
          </p:nvPr>
        </p:nvSpPr>
        <p:spPr>
          <a:ln/>
        </p:spPr>
        <p:txBody>
          <a:bodyPr/>
          <a:lstStyle>
            <a:lvl1pPr>
              <a:defRPr/>
            </a:lvl1pPr>
          </a:lstStyle>
          <a:p>
            <a:pPr>
              <a:defRPr/>
            </a:pPr>
            <a:endParaRPr lang="en-US"/>
          </a:p>
        </p:txBody>
      </p:sp>
      <p:sp>
        <p:nvSpPr>
          <p:cNvPr id="6" name="Rectangle 1033"/>
          <p:cNvSpPr>
            <a:spLocks noGrp="1" noChangeArrowheads="1"/>
          </p:cNvSpPr>
          <p:nvPr>
            <p:ph type="ftr" sz="quarter" idx="11"/>
          </p:nvPr>
        </p:nvSpPr>
        <p:spPr>
          <a:ln/>
        </p:spPr>
        <p:txBody>
          <a:bodyPr/>
          <a:lstStyle>
            <a:lvl1pPr>
              <a:defRPr/>
            </a:lvl1pPr>
          </a:lstStyle>
          <a:p>
            <a:pPr>
              <a:defRPr/>
            </a:pPr>
            <a:endParaRPr lang="en-US"/>
          </a:p>
        </p:txBody>
      </p:sp>
      <p:sp>
        <p:nvSpPr>
          <p:cNvPr id="7" name="Rectangle 1034"/>
          <p:cNvSpPr>
            <a:spLocks noGrp="1" noChangeArrowheads="1"/>
          </p:cNvSpPr>
          <p:nvPr>
            <p:ph type="sldNum" sz="quarter" idx="12"/>
          </p:nvPr>
        </p:nvSpPr>
        <p:spPr>
          <a:ln/>
        </p:spPr>
        <p:txBody>
          <a:bodyPr/>
          <a:lstStyle>
            <a:lvl1pPr>
              <a:defRPr/>
            </a:lvl1pPr>
          </a:lstStyle>
          <a:p>
            <a:pPr>
              <a:defRPr/>
            </a:pPr>
            <a:fld id="{F10CC2CB-3490-4D3C-A211-397E829C4EF7}" type="slidenum">
              <a:rPr lang="en-US"/>
              <a:pPr>
                <a:defRPr/>
              </a:pPr>
              <a:t>‹#›</a:t>
            </a:fld>
            <a:endParaRPr lang="en-US"/>
          </a:p>
        </p:txBody>
      </p:sp>
    </p:spTree>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32"/>
          <p:cNvSpPr>
            <a:spLocks noGrp="1" noChangeArrowheads="1"/>
          </p:cNvSpPr>
          <p:nvPr>
            <p:ph type="dt" sz="half" idx="10"/>
          </p:nvPr>
        </p:nvSpPr>
        <p:spPr>
          <a:ln/>
        </p:spPr>
        <p:txBody>
          <a:bodyPr/>
          <a:lstStyle>
            <a:lvl1pPr>
              <a:defRPr/>
            </a:lvl1pPr>
          </a:lstStyle>
          <a:p>
            <a:pPr>
              <a:defRPr/>
            </a:pPr>
            <a:endParaRPr lang="en-US"/>
          </a:p>
        </p:txBody>
      </p:sp>
      <p:sp>
        <p:nvSpPr>
          <p:cNvPr id="8" name="Rectangle 1033"/>
          <p:cNvSpPr>
            <a:spLocks noGrp="1" noChangeArrowheads="1"/>
          </p:cNvSpPr>
          <p:nvPr>
            <p:ph type="ftr" sz="quarter" idx="11"/>
          </p:nvPr>
        </p:nvSpPr>
        <p:spPr>
          <a:ln/>
        </p:spPr>
        <p:txBody>
          <a:bodyPr/>
          <a:lstStyle>
            <a:lvl1pPr>
              <a:defRPr/>
            </a:lvl1pPr>
          </a:lstStyle>
          <a:p>
            <a:pPr>
              <a:defRPr/>
            </a:pPr>
            <a:endParaRPr lang="en-US"/>
          </a:p>
        </p:txBody>
      </p:sp>
      <p:sp>
        <p:nvSpPr>
          <p:cNvPr id="9" name="Rectangle 1034"/>
          <p:cNvSpPr>
            <a:spLocks noGrp="1" noChangeArrowheads="1"/>
          </p:cNvSpPr>
          <p:nvPr>
            <p:ph type="sldNum" sz="quarter" idx="12"/>
          </p:nvPr>
        </p:nvSpPr>
        <p:spPr>
          <a:ln/>
        </p:spPr>
        <p:txBody>
          <a:bodyPr/>
          <a:lstStyle>
            <a:lvl1pPr>
              <a:defRPr/>
            </a:lvl1pPr>
          </a:lstStyle>
          <a:p>
            <a:pPr>
              <a:defRPr/>
            </a:pPr>
            <a:fld id="{5365C337-6779-4347-844F-9BC3A653CD21}" type="slidenum">
              <a:rPr lang="en-US"/>
              <a:pPr>
                <a:defRPr/>
              </a:pPr>
              <a:t>‹#›</a:t>
            </a:fld>
            <a:endParaRPr lang="en-US"/>
          </a:p>
        </p:txBody>
      </p:sp>
    </p:spTree>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32"/>
          <p:cNvSpPr>
            <a:spLocks noGrp="1" noChangeArrowheads="1"/>
          </p:cNvSpPr>
          <p:nvPr>
            <p:ph type="dt" sz="half" idx="10"/>
          </p:nvPr>
        </p:nvSpPr>
        <p:spPr>
          <a:ln/>
        </p:spPr>
        <p:txBody>
          <a:bodyPr/>
          <a:lstStyle>
            <a:lvl1pPr>
              <a:defRPr/>
            </a:lvl1pPr>
          </a:lstStyle>
          <a:p>
            <a:pPr>
              <a:defRPr/>
            </a:pPr>
            <a:endParaRPr lang="en-US"/>
          </a:p>
        </p:txBody>
      </p:sp>
      <p:sp>
        <p:nvSpPr>
          <p:cNvPr id="4" name="Rectangle 1033"/>
          <p:cNvSpPr>
            <a:spLocks noGrp="1" noChangeArrowheads="1"/>
          </p:cNvSpPr>
          <p:nvPr>
            <p:ph type="ftr" sz="quarter" idx="11"/>
          </p:nvPr>
        </p:nvSpPr>
        <p:spPr>
          <a:ln/>
        </p:spPr>
        <p:txBody>
          <a:bodyPr/>
          <a:lstStyle>
            <a:lvl1pPr>
              <a:defRPr/>
            </a:lvl1pPr>
          </a:lstStyle>
          <a:p>
            <a:pPr>
              <a:defRPr/>
            </a:pPr>
            <a:endParaRPr lang="en-US"/>
          </a:p>
        </p:txBody>
      </p:sp>
      <p:sp>
        <p:nvSpPr>
          <p:cNvPr id="5" name="Rectangle 1034"/>
          <p:cNvSpPr>
            <a:spLocks noGrp="1" noChangeArrowheads="1"/>
          </p:cNvSpPr>
          <p:nvPr>
            <p:ph type="sldNum" sz="quarter" idx="12"/>
          </p:nvPr>
        </p:nvSpPr>
        <p:spPr>
          <a:ln/>
        </p:spPr>
        <p:txBody>
          <a:bodyPr/>
          <a:lstStyle>
            <a:lvl1pPr>
              <a:defRPr/>
            </a:lvl1pPr>
          </a:lstStyle>
          <a:p>
            <a:pPr>
              <a:defRPr/>
            </a:pPr>
            <a:fld id="{FC6D44E1-3C11-42B3-A50D-069BA2FE3A42}" type="slidenum">
              <a:rPr lang="en-US"/>
              <a:pPr>
                <a:defRPr/>
              </a:pPr>
              <a:t>‹#›</a:t>
            </a:fld>
            <a:endParaRPr lang="en-US"/>
          </a:p>
        </p:txBody>
      </p:sp>
    </p:spTree>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032"/>
          <p:cNvSpPr>
            <a:spLocks noGrp="1" noChangeArrowheads="1"/>
          </p:cNvSpPr>
          <p:nvPr>
            <p:ph type="dt" sz="half" idx="10"/>
          </p:nvPr>
        </p:nvSpPr>
        <p:spPr>
          <a:ln/>
        </p:spPr>
        <p:txBody>
          <a:bodyPr/>
          <a:lstStyle>
            <a:lvl1pPr>
              <a:defRPr/>
            </a:lvl1pPr>
          </a:lstStyle>
          <a:p>
            <a:pPr>
              <a:defRPr/>
            </a:pPr>
            <a:endParaRPr lang="en-US"/>
          </a:p>
        </p:txBody>
      </p:sp>
      <p:sp>
        <p:nvSpPr>
          <p:cNvPr id="3" name="Rectangle 1033"/>
          <p:cNvSpPr>
            <a:spLocks noGrp="1" noChangeArrowheads="1"/>
          </p:cNvSpPr>
          <p:nvPr>
            <p:ph type="ftr" sz="quarter" idx="11"/>
          </p:nvPr>
        </p:nvSpPr>
        <p:spPr>
          <a:ln/>
        </p:spPr>
        <p:txBody>
          <a:bodyPr/>
          <a:lstStyle>
            <a:lvl1pPr>
              <a:defRPr/>
            </a:lvl1pPr>
          </a:lstStyle>
          <a:p>
            <a:pPr>
              <a:defRPr/>
            </a:pPr>
            <a:endParaRPr lang="en-US"/>
          </a:p>
        </p:txBody>
      </p:sp>
      <p:sp>
        <p:nvSpPr>
          <p:cNvPr id="4" name="Rectangle 1034"/>
          <p:cNvSpPr>
            <a:spLocks noGrp="1" noChangeArrowheads="1"/>
          </p:cNvSpPr>
          <p:nvPr>
            <p:ph type="sldNum" sz="quarter" idx="12"/>
          </p:nvPr>
        </p:nvSpPr>
        <p:spPr>
          <a:ln/>
        </p:spPr>
        <p:txBody>
          <a:bodyPr/>
          <a:lstStyle>
            <a:lvl1pPr>
              <a:defRPr/>
            </a:lvl1pPr>
          </a:lstStyle>
          <a:p>
            <a:pPr>
              <a:defRPr/>
            </a:pPr>
            <a:fld id="{47AC6F1B-29D8-4C17-A549-DE7F1C37780F}" type="slidenum">
              <a:rPr lang="en-US"/>
              <a:pPr>
                <a:defRPr/>
              </a:pPr>
              <a:t>‹#›</a:t>
            </a:fld>
            <a:endParaRPr lang="en-US"/>
          </a:p>
        </p:txBody>
      </p:sp>
    </p:spTree>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2"/>
          <p:cNvSpPr>
            <a:spLocks noGrp="1" noChangeArrowheads="1"/>
          </p:cNvSpPr>
          <p:nvPr>
            <p:ph type="dt" sz="half" idx="10"/>
          </p:nvPr>
        </p:nvSpPr>
        <p:spPr>
          <a:ln/>
        </p:spPr>
        <p:txBody>
          <a:bodyPr/>
          <a:lstStyle>
            <a:lvl1pPr>
              <a:defRPr/>
            </a:lvl1pPr>
          </a:lstStyle>
          <a:p>
            <a:pPr>
              <a:defRPr/>
            </a:pPr>
            <a:endParaRPr lang="en-US"/>
          </a:p>
        </p:txBody>
      </p:sp>
      <p:sp>
        <p:nvSpPr>
          <p:cNvPr id="6" name="Rectangle 1033"/>
          <p:cNvSpPr>
            <a:spLocks noGrp="1" noChangeArrowheads="1"/>
          </p:cNvSpPr>
          <p:nvPr>
            <p:ph type="ftr" sz="quarter" idx="11"/>
          </p:nvPr>
        </p:nvSpPr>
        <p:spPr>
          <a:ln/>
        </p:spPr>
        <p:txBody>
          <a:bodyPr/>
          <a:lstStyle>
            <a:lvl1pPr>
              <a:defRPr/>
            </a:lvl1pPr>
          </a:lstStyle>
          <a:p>
            <a:pPr>
              <a:defRPr/>
            </a:pPr>
            <a:endParaRPr lang="en-US"/>
          </a:p>
        </p:txBody>
      </p:sp>
      <p:sp>
        <p:nvSpPr>
          <p:cNvPr id="7" name="Rectangle 1034"/>
          <p:cNvSpPr>
            <a:spLocks noGrp="1" noChangeArrowheads="1"/>
          </p:cNvSpPr>
          <p:nvPr>
            <p:ph type="sldNum" sz="quarter" idx="12"/>
          </p:nvPr>
        </p:nvSpPr>
        <p:spPr>
          <a:ln/>
        </p:spPr>
        <p:txBody>
          <a:bodyPr/>
          <a:lstStyle>
            <a:lvl1pPr>
              <a:defRPr/>
            </a:lvl1pPr>
          </a:lstStyle>
          <a:p>
            <a:pPr>
              <a:defRPr/>
            </a:pPr>
            <a:fld id="{75087FFF-7C45-4896-BB5A-380DA15E570E}" type="slidenum">
              <a:rPr lang="en-US"/>
              <a:pPr>
                <a:defRPr/>
              </a:pPr>
              <a:t>‹#›</a:t>
            </a:fld>
            <a:endParaRPr lang="en-US"/>
          </a:p>
        </p:txBody>
      </p:sp>
    </p:spTree>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2"/>
          <p:cNvSpPr>
            <a:spLocks noGrp="1" noChangeArrowheads="1"/>
          </p:cNvSpPr>
          <p:nvPr>
            <p:ph type="dt" sz="half" idx="10"/>
          </p:nvPr>
        </p:nvSpPr>
        <p:spPr>
          <a:ln/>
        </p:spPr>
        <p:txBody>
          <a:bodyPr/>
          <a:lstStyle>
            <a:lvl1pPr>
              <a:defRPr/>
            </a:lvl1pPr>
          </a:lstStyle>
          <a:p>
            <a:pPr>
              <a:defRPr/>
            </a:pPr>
            <a:endParaRPr lang="en-US"/>
          </a:p>
        </p:txBody>
      </p:sp>
      <p:sp>
        <p:nvSpPr>
          <p:cNvPr id="6" name="Rectangle 1033"/>
          <p:cNvSpPr>
            <a:spLocks noGrp="1" noChangeArrowheads="1"/>
          </p:cNvSpPr>
          <p:nvPr>
            <p:ph type="ftr" sz="quarter" idx="11"/>
          </p:nvPr>
        </p:nvSpPr>
        <p:spPr>
          <a:ln/>
        </p:spPr>
        <p:txBody>
          <a:bodyPr/>
          <a:lstStyle>
            <a:lvl1pPr>
              <a:defRPr/>
            </a:lvl1pPr>
          </a:lstStyle>
          <a:p>
            <a:pPr>
              <a:defRPr/>
            </a:pPr>
            <a:endParaRPr lang="en-US"/>
          </a:p>
        </p:txBody>
      </p:sp>
      <p:sp>
        <p:nvSpPr>
          <p:cNvPr id="7" name="Rectangle 1034"/>
          <p:cNvSpPr>
            <a:spLocks noGrp="1" noChangeArrowheads="1"/>
          </p:cNvSpPr>
          <p:nvPr>
            <p:ph type="sldNum" sz="quarter" idx="12"/>
          </p:nvPr>
        </p:nvSpPr>
        <p:spPr>
          <a:ln/>
        </p:spPr>
        <p:txBody>
          <a:bodyPr/>
          <a:lstStyle>
            <a:lvl1pPr>
              <a:defRPr/>
            </a:lvl1pPr>
          </a:lstStyle>
          <a:p>
            <a:pPr>
              <a:defRPr/>
            </a:pPr>
            <a:fld id="{FC311DE2-143C-488A-9443-0DA8558F7B1E}" type="slidenum">
              <a:rPr lang="en-US"/>
              <a:pPr>
                <a:defRPr/>
              </a:pPr>
              <a:t>‹#›</a:t>
            </a:fld>
            <a:endParaRPr lang="en-US"/>
          </a:p>
        </p:txBody>
      </p:sp>
    </p:spTree>
  </p:cSld>
  <p:clrMapOvr>
    <a:masterClrMapping/>
  </p:clrMapOvr>
  <p:transition>
    <p:pull/>
  </p:transition>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1026"/>
          <p:cNvSpPr>
            <a:spLocks noChangeArrowheads="1"/>
          </p:cNvSpPr>
          <p:nvPr/>
        </p:nvSpPr>
        <p:spPr bwMode="ltGray">
          <a:xfrm>
            <a:off x="609600" y="228600"/>
            <a:ext cx="8239125" cy="6391275"/>
          </a:xfrm>
          <a:prstGeom prst="rect">
            <a:avLst/>
          </a:prstGeom>
          <a:solidFill>
            <a:srgbClr val="EDE7E3"/>
          </a:solidFill>
          <a:ln w="9525">
            <a:noFill/>
            <a:miter lim="800000"/>
            <a:headEnd/>
            <a:tailEnd/>
          </a:ln>
        </p:spPr>
        <p:txBody>
          <a:bodyPr wrap="none" anchor="ctr"/>
          <a:lstStyle/>
          <a:p>
            <a:pPr algn="ctr">
              <a:defRPr/>
            </a:pPr>
            <a:endParaRPr kumimoji="1" lang="en-US"/>
          </a:p>
        </p:txBody>
      </p:sp>
      <p:sp>
        <p:nvSpPr>
          <p:cNvPr id="5123" name="Line 1027"/>
          <p:cNvSpPr>
            <a:spLocks noChangeShapeType="1"/>
          </p:cNvSpPr>
          <p:nvPr/>
        </p:nvSpPr>
        <p:spPr bwMode="ltGray">
          <a:xfrm>
            <a:off x="1016000" y="1600200"/>
            <a:ext cx="7670800" cy="0"/>
          </a:xfrm>
          <a:prstGeom prst="line">
            <a:avLst/>
          </a:prstGeom>
          <a:noFill/>
          <a:ln w="3175">
            <a:solidFill>
              <a:schemeClr val="bg2"/>
            </a:solidFill>
            <a:round/>
            <a:headEnd/>
            <a:tailEnd/>
          </a:ln>
        </p:spPr>
        <p:txBody>
          <a:bodyPr wrap="none" anchor="ctr"/>
          <a:lstStyle/>
          <a:p>
            <a:pPr>
              <a:defRPr/>
            </a:pPr>
            <a:endParaRPr lang="en-US"/>
          </a:p>
        </p:txBody>
      </p:sp>
      <p:pic>
        <p:nvPicPr>
          <p:cNvPr id="1028" name="Picture 1028" descr="A:\minispir.GIF"/>
          <p:cNvPicPr>
            <a:picLocks noChangeAspect="1" noChangeArrowheads="1"/>
          </p:cNvPicPr>
          <p:nvPr/>
        </p:nvPicPr>
        <p:blipFill>
          <a:blip r:embed="rId14" cstate="print"/>
          <a:srcRect b="5333"/>
          <a:stretch>
            <a:fillRect/>
          </a:stretch>
        </p:blipFill>
        <p:spPr bwMode="ltGray">
          <a:xfrm>
            <a:off x="0" y="50800"/>
            <a:ext cx="1181100" cy="4057650"/>
          </a:xfrm>
          <a:prstGeom prst="rect">
            <a:avLst/>
          </a:prstGeom>
          <a:noFill/>
          <a:ln w="9525">
            <a:noFill/>
            <a:miter lim="800000"/>
            <a:headEnd/>
            <a:tailEnd/>
          </a:ln>
        </p:spPr>
      </p:pic>
      <p:pic>
        <p:nvPicPr>
          <p:cNvPr id="1029" name="Picture 1029" descr="A:\minispir.GIF"/>
          <p:cNvPicPr>
            <a:picLocks noChangeAspect="1" noChangeArrowheads="1"/>
          </p:cNvPicPr>
          <p:nvPr/>
        </p:nvPicPr>
        <p:blipFill>
          <a:blip r:embed="rId14" cstate="print"/>
          <a:srcRect t="39999"/>
          <a:stretch>
            <a:fillRect/>
          </a:stretch>
        </p:blipFill>
        <p:spPr bwMode="ltGray">
          <a:xfrm>
            <a:off x="0" y="4222750"/>
            <a:ext cx="1181100" cy="2571750"/>
          </a:xfrm>
          <a:prstGeom prst="rect">
            <a:avLst/>
          </a:prstGeom>
          <a:noFill/>
          <a:ln w="9525">
            <a:noFill/>
            <a:miter lim="800000"/>
            <a:headEnd/>
            <a:tailEnd/>
          </a:ln>
        </p:spPr>
      </p:pic>
      <p:sp>
        <p:nvSpPr>
          <p:cNvPr id="1030" name="Rectangle 1030"/>
          <p:cNvSpPr>
            <a:spLocks noGrp="1" noChangeArrowheads="1"/>
          </p:cNvSpPr>
          <p:nvPr>
            <p:ph type="title"/>
          </p:nvPr>
        </p:nvSpPr>
        <p:spPr bwMode="auto">
          <a:xfrm>
            <a:off x="1066800" y="381000"/>
            <a:ext cx="7620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1031"/>
          <p:cNvSpPr>
            <a:spLocks noGrp="1" noChangeArrowheads="1"/>
          </p:cNvSpPr>
          <p:nvPr>
            <p:ph type="body" idx="1"/>
          </p:nvPr>
        </p:nvSpPr>
        <p:spPr bwMode="auto">
          <a:xfrm>
            <a:off x="1066800" y="1752600"/>
            <a:ext cx="7620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8" name="Rectangle 1032"/>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5129" name="Rectangle 1033"/>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5130" name="Rectangle 1034"/>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EDB6DF0-9ACC-4FAC-A526-9DED09FFD8C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7"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pull/>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audio" Target="../media/audio1.bin"/></Relationships>
</file>

<file path=ppt/slides/_rels/slide3.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audio" Target="../media/audio2.bin"/></Relationships>
</file>

<file path=ppt/slides/_rels/slide4.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audio" Target="../media/audio3.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audio" Target="../media/audio4.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6000" dirty="0" smtClean="0">
                <a:solidFill>
                  <a:srgbClr val="0070C0"/>
                </a:solidFill>
                <a:latin typeface="Impact" pitchFamily="34" charset="0"/>
              </a:rPr>
              <a:t>Introduction to the Microscope</a:t>
            </a:r>
          </a:p>
        </p:txBody>
      </p:sp>
      <p:sp>
        <p:nvSpPr>
          <p:cNvPr id="3075" name="Rectangle 3"/>
          <p:cNvSpPr>
            <a:spLocks noGrp="1" noChangeArrowheads="1"/>
          </p:cNvSpPr>
          <p:nvPr>
            <p:ph type="subTitle" idx="1"/>
          </p:nvPr>
        </p:nvSpPr>
        <p:spPr>
          <a:xfrm>
            <a:off x="1625600" y="3886200"/>
            <a:ext cx="6400800" cy="2590800"/>
          </a:xfrm>
        </p:spPr>
        <p:txBody>
          <a:bodyPr/>
          <a:lstStyle/>
          <a:p>
            <a:pPr marL="1828800" lvl="4" indent="0" eaLnBrk="1" hangingPunct="1">
              <a:buFont typeface="Wingdings" pitchFamily="2" charset="2"/>
              <a:buChar char="§"/>
            </a:pPr>
            <a:r>
              <a:rPr lang="en-US" sz="3200" dirty="0" smtClean="0">
                <a:latin typeface="Arial" charset="0"/>
              </a:rPr>
              <a:t>Care</a:t>
            </a:r>
          </a:p>
          <a:p>
            <a:pPr marL="1828800" lvl="4" indent="0" eaLnBrk="1" hangingPunct="1">
              <a:buFont typeface="Wingdings" pitchFamily="2" charset="2"/>
              <a:buChar char="§"/>
            </a:pPr>
            <a:r>
              <a:rPr lang="en-US" sz="3200" dirty="0" smtClean="0">
                <a:latin typeface="Arial" charset="0"/>
              </a:rPr>
              <a:t>Parts</a:t>
            </a:r>
          </a:p>
          <a:p>
            <a:pPr marL="1828800" lvl="4" indent="0" eaLnBrk="1" hangingPunct="1">
              <a:buFont typeface="Wingdings" pitchFamily="2" charset="2"/>
              <a:buChar char="§"/>
            </a:pPr>
            <a:r>
              <a:rPr lang="en-US" sz="3200" dirty="0" smtClean="0">
                <a:latin typeface="Arial" charset="0"/>
              </a:rPr>
              <a:t>Focusing</a:t>
            </a:r>
          </a:p>
          <a:p>
            <a:pPr marL="1828800" lvl="4" indent="0" eaLnBrk="1" hangingPunct="1">
              <a:buFont typeface="Wingdings" pitchFamily="2" charset="2"/>
              <a:buChar char="§"/>
            </a:pPr>
            <a:r>
              <a:rPr lang="en-US" sz="3200" dirty="0" smtClean="0">
                <a:latin typeface="Arial" charset="0"/>
              </a:rPr>
              <a:t>Safety</a:t>
            </a:r>
          </a:p>
        </p:txBody>
      </p:sp>
      <p:pic>
        <p:nvPicPr>
          <p:cNvPr id="3076" name="Picture 5" descr="C:\My Documents\My Pictures\microscope-a.gif"/>
          <p:cNvPicPr>
            <a:picLocks noChangeAspect="1" noChangeArrowheads="1" noCrop="1"/>
          </p:cNvPicPr>
          <p:nvPr/>
        </p:nvPicPr>
        <p:blipFill>
          <a:blip r:embed="rId3" cstate="print"/>
          <a:srcRect/>
          <a:stretch>
            <a:fillRect/>
          </a:stretch>
        </p:blipFill>
        <p:spPr bwMode="auto">
          <a:xfrm>
            <a:off x="1524000" y="762000"/>
            <a:ext cx="990600" cy="990600"/>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p:txBody>
          <a:bodyPr/>
          <a:lstStyle/>
          <a:p>
            <a:pPr eaLnBrk="1" hangingPunct="1"/>
            <a:r>
              <a:rPr lang="en-US" smtClean="0">
                <a:latin typeface="Arial" charset="0"/>
              </a:rPr>
              <a:t>Always carry with 2 hands</a:t>
            </a:r>
          </a:p>
          <a:p>
            <a:pPr eaLnBrk="1" hangingPunct="1"/>
            <a:r>
              <a:rPr lang="en-US" smtClean="0">
                <a:latin typeface="Arial" charset="0"/>
              </a:rPr>
              <a:t>Only use lens paper for cleaning</a:t>
            </a:r>
          </a:p>
          <a:p>
            <a:pPr eaLnBrk="1" hangingPunct="1"/>
            <a:r>
              <a:rPr lang="en-US" smtClean="0">
                <a:latin typeface="Arial" charset="0"/>
              </a:rPr>
              <a:t>Do not force knobs</a:t>
            </a:r>
          </a:p>
          <a:p>
            <a:pPr eaLnBrk="1" hangingPunct="1"/>
            <a:r>
              <a:rPr lang="en-US" smtClean="0">
                <a:latin typeface="Arial" charset="0"/>
              </a:rPr>
              <a:t>Always store covered</a:t>
            </a:r>
          </a:p>
          <a:p>
            <a:pPr eaLnBrk="1" hangingPunct="1"/>
            <a:r>
              <a:rPr lang="en-US" smtClean="0">
                <a:latin typeface="Arial" charset="0"/>
              </a:rPr>
              <a:t>Keep objects clear of desk and cords</a:t>
            </a:r>
          </a:p>
        </p:txBody>
      </p:sp>
      <p:pic>
        <p:nvPicPr>
          <p:cNvPr id="4099" name="Picture 4" descr="C:\My Documents\My Pictures\microscopeboy.gif"/>
          <p:cNvPicPr>
            <a:picLocks noChangeAspect="1" noChangeArrowheads="1"/>
          </p:cNvPicPr>
          <p:nvPr/>
        </p:nvPicPr>
        <p:blipFill>
          <a:blip r:embed="rId4" cstate="print"/>
          <a:srcRect/>
          <a:stretch>
            <a:fillRect/>
          </a:stretch>
        </p:blipFill>
        <p:spPr bwMode="auto">
          <a:xfrm>
            <a:off x="6934200" y="4953000"/>
            <a:ext cx="1485900" cy="1450975"/>
          </a:xfrm>
          <a:prstGeom prst="rect">
            <a:avLst/>
          </a:prstGeom>
          <a:noFill/>
          <a:ln w="9525">
            <a:noFill/>
            <a:miter lim="800000"/>
            <a:headEnd/>
            <a:tailEnd/>
          </a:ln>
        </p:spPr>
      </p:pic>
      <p:sp>
        <p:nvSpPr>
          <p:cNvPr id="3078" name="WordArt 6"/>
          <p:cNvSpPr>
            <a:spLocks noChangeArrowheads="1" noChangeShapeType="1"/>
          </p:cNvSpPr>
          <p:nvPr/>
        </p:nvSpPr>
        <p:spPr bwMode="auto">
          <a:xfrm>
            <a:off x="1066800" y="381000"/>
            <a:ext cx="7620000" cy="11430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Microscope Care</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3078">
                                            <p:txEl>
                                              <p:pRg st="0" end="0"/>
                                            </p:txEl>
                                          </p:spTgt>
                                        </p:tgtEl>
                                        <p:attrNameLst>
                                          <p:attrName>style.visibility</p:attrName>
                                        </p:attrNameLst>
                                      </p:cBhvr>
                                      <p:to>
                                        <p:strVal val="visible"/>
                                      </p:to>
                                    </p:set>
                                    <p:anim calcmode="lin" valueType="num">
                                      <p:cBhvr additive="base">
                                        <p:cTn id="7" dur="500" fill="hold"/>
                                        <p:tgtEl>
                                          <p:spTgt spid="307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075">
                                            <p:txEl>
                                              <p:pRg st="0" end="0"/>
                                            </p:txEl>
                                          </p:spTgt>
                                        </p:tgtEl>
                                        <p:attrNameLst>
                                          <p:attrName>style.visibility</p:attrName>
                                        </p:attrNameLst>
                                      </p:cBhvr>
                                      <p:to>
                                        <p:strVal val="visible"/>
                                      </p:to>
                                    </p:set>
                                    <p:animEffect transition="in" filter="wipe(left)">
                                      <p:cBhvr>
                                        <p:cTn id="13" dur="500"/>
                                        <p:tgtEl>
                                          <p:spTgt spid="307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075">
                                            <p:txEl>
                                              <p:pRg st="1" end="1"/>
                                            </p:txEl>
                                          </p:spTgt>
                                        </p:tgtEl>
                                        <p:attrNameLst>
                                          <p:attrName>style.visibility</p:attrName>
                                        </p:attrNameLst>
                                      </p:cBhvr>
                                      <p:to>
                                        <p:strVal val="visible"/>
                                      </p:to>
                                    </p:set>
                                    <p:animEffect transition="in" filter="wipe(left)">
                                      <p:cBhvr>
                                        <p:cTn id="18" dur="500"/>
                                        <p:tgtEl>
                                          <p:spTgt spid="307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Effect transition="in" filter="wipe(left)">
                                      <p:cBhvr>
                                        <p:cTn id="23" dur="500"/>
                                        <p:tgtEl>
                                          <p:spTgt spid="307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075">
                                            <p:txEl>
                                              <p:pRg st="3" end="3"/>
                                            </p:txEl>
                                          </p:spTgt>
                                        </p:tgtEl>
                                        <p:attrNameLst>
                                          <p:attrName>style.visibility</p:attrName>
                                        </p:attrNameLst>
                                      </p:cBhvr>
                                      <p:to>
                                        <p:strVal val="visible"/>
                                      </p:to>
                                    </p:set>
                                    <p:animEffect transition="in" filter="wipe(left)">
                                      <p:cBhvr>
                                        <p:cTn id="28" dur="500"/>
                                        <p:tgtEl>
                                          <p:spTgt spid="307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075">
                                            <p:txEl>
                                              <p:pRg st="4" end="4"/>
                                            </p:txEl>
                                          </p:spTgt>
                                        </p:tgtEl>
                                        <p:attrNameLst>
                                          <p:attrName>style.visibility</p:attrName>
                                        </p:attrNameLst>
                                      </p:cBhvr>
                                      <p:to>
                                        <p:strVal val="visible"/>
                                      </p:to>
                                    </p:set>
                                    <p:animEffect transition="in" filter="wipe(left)">
                                      <p:cBhvr>
                                        <p:cTn id="33" dur="5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P spid="3078" grpId="0" build="p"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5122" name="Picture 5" descr="C:\My Documents\My Pictures\MICRO.gif"/>
          <p:cNvPicPr>
            <a:picLocks noChangeAspect="1" noChangeArrowheads="1"/>
          </p:cNvPicPr>
          <p:nvPr/>
        </p:nvPicPr>
        <p:blipFill>
          <a:blip r:embed="rId4" cstate="print"/>
          <a:srcRect/>
          <a:stretch>
            <a:fillRect/>
          </a:stretch>
        </p:blipFill>
        <p:spPr bwMode="auto">
          <a:xfrm>
            <a:off x="3276600" y="1905000"/>
            <a:ext cx="3378200" cy="4343400"/>
          </a:xfrm>
          <a:prstGeom prst="rect">
            <a:avLst/>
          </a:prstGeom>
          <a:noFill/>
          <a:ln w="9525">
            <a:noFill/>
            <a:miter lim="800000"/>
            <a:headEnd/>
            <a:tailEnd/>
          </a:ln>
        </p:spPr>
      </p:pic>
      <p:sp>
        <p:nvSpPr>
          <p:cNvPr id="4102" name="Text Box 6"/>
          <p:cNvSpPr txBox="1">
            <a:spLocks noChangeArrowheads="1"/>
          </p:cNvSpPr>
          <p:nvPr/>
        </p:nvSpPr>
        <p:spPr bwMode="auto">
          <a:xfrm>
            <a:off x="6629400" y="1803400"/>
            <a:ext cx="1196975"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Eyepiece</a:t>
            </a:r>
          </a:p>
        </p:txBody>
      </p:sp>
      <p:sp>
        <p:nvSpPr>
          <p:cNvPr id="4103" name="Text Box 7"/>
          <p:cNvSpPr txBox="1">
            <a:spLocks noChangeArrowheads="1"/>
          </p:cNvSpPr>
          <p:nvPr/>
        </p:nvSpPr>
        <p:spPr bwMode="auto">
          <a:xfrm>
            <a:off x="2209800" y="2184400"/>
            <a:ext cx="1346200"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Body</a:t>
            </a:r>
            <a:r>
              <a:rPr lang="en-US" sz="1400">
                <a:solidFill>
                  <a:srgbClr val="FF0000"/>
                </a:solidFill>
                <a:latin typeface="Arial Black" pitchFamily="34" charset="0"/>
              </a:rPr>
              <a:t> </a:t>
            </a:r>
            <a:r>
              <a:rPr lang="en-US" sz="1600">
                <a:solidFill>
                  <a:srgbClr val="FF0000"/>
                </a:solidFill>
                <a:latin typeface="Arial Black" pitchFamily="34" charset="0"/>
              </a:rPr>
              <a:t>Tube</a:t>
            </a:r>
          </a:p>
        </p:txBody>
      </p:sp>
      <p:sp>
        <p:nvSpPr>
          <p:cNvPr id="4104" name="Text Box 8"/>
          <p:cNvSpPr txBox="1">
            <a:spLocks noChangeArrowheads="1"/>
          </p:cNvSpPr>
          <p:nvPr/>
        </p:nvSpPr>
        <p:spPr bwMode="auto">
          <a:xfrm>
            <a:off x="1143000" y="2895600"/>
            <a:ext cx="259080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Revolving</a:t>
            </a:r>
            <a:r>
              <a:rPr lang="en-US" sz="1400">
                <a:solidFill>
                  <a:srgbClr val="FF0000"/>
                </a:solidFill>
                <a:latin typeface="Arial Black" pitchFamily="34" charset="0"/>
              </a:rPr>
              <a:t> </a:t>
            </a:r>
            <a:r>
              <a:rPr lang="en-US" sz="1600">
                <a:solidFill>
                  <a:srgbClr val="FF0000"/>
                </a:solidFill>
                <a:latin typeface="Arial Black" pitchFamily="34" charset="0"/>
              </a:rPr>
              <a:t>Nosepiece</a:t>
            </a:r>
          </a:p>
        </p:txBody>
      </p:sp>
      <p:sp>
        <p:nvSpPr>
          <p:cNvPr id="4105" name="Text Box 9"/>
          <p:cNvSpPr txBox="1">
            <a:spLocks noChangeArrowheads="1"/>
          </p:cNvSpPr>
          <p:nvPr/>
        </p:nvSpPr>
        <p:spPr bwMode="auto">
          <a:xfrm>
            <a:off x="6781800" y="3124200"/>
            <a:ext cx="701675"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Arm</a:t>
            </a:r>
          </a:p>
        </p:txBody>
      </p:sp>
      <p:sp>
        <p:nvSpPr>
          <p:cNvPr id="4106" name="Text Box 10"/>
          <p:cNvSpPr txBox="1">
            <a:spLocks noChangeArrowheads="1"/>
          </p:cNvSpPr>
          <p:nvPr/>
        </p:nvSpPr>
        <p:spPr bwMode="auto">
          <a:xfrm>
            <a:off x="1447800" y="3352800"/>
            <a:ext cx="1865313"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Objective</a:t>
            </a:r>
            <a:r>
              <a:rPr lang="en-US" sz="1400">
                <a:solidFill>
                  <a:srgbClr val="FF0000"/>
                </a:solidFill>
                <a:latin typeface="Arial Black" pitchFamily="34" charset="0"/>
              </a:rPr>
              <a:t> </a:t>
            </a:r>
            <a:r>
              <a:rPr lang="en-US" sz="1600">
                <a:solidFill>
                  <a:srgbClr val="FF0000"/>
                </a:solidFill>
                <a:latin typeface="Arial Black" pitchFamily="34" charset="0"/>
              </a:rPr>
              <a:t>Lens</a:t>
            </a:r>
          </a:p>
        </p:txBody>
      </p:sp>
      <p:sp>
        <p:nvSpPr>
          <p:cNvPr id="4108" name="Rectangle 12"/>
          <p:cNvSpPr>
            <a:spLocks noChangeArrowheads="1"/>
          </p:cNvSpPr>
          <p:nvPr/>
        </p:nvSpPr>
        <p:spPr bwMode="auto">
          <a:xfrm>
            <a:off x="6781800" y="3860800"/>
            <a:ext cx="825500"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Stage</a:t>
            </a:r>
          </a:p>
        </p:txBody>
      </p:sp>
      <p:sp>
        <p:nvSpPr>
          <p:cNvPr id="4109" name="Text Box 13"/>
          <p:cNvSpPr txBox="1">
            <a:spLocks noChangeArrowheads="1"/>
          </p:cNvSpPr>
          <p:nvPr/>
        </p:nvSpPr>
        <p:spPr bwMode="auto">
          <a:xfrm>
            <a:off x="1828800" y="4038600"/>
            <a:ext cx="1438275"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Stage</a:t>
            </a:r>
            <a:r>
              <a:rPr lang="en-US" sz="1400">
                <a:solidFill>
                  <a:srgbClr val="FF0000"/>
                </a:solidFill>
                <a:latin typeface="Arial Black" pitchFamily="34" charset="0"/>
              </a:rPr>
              <a:t> </a:t>
            </a:r>
            <a:r>
              <a:rPr lang="en-US" sz="1600">
                <a:solidFill>
                  <a:srgbClr val="FF0000"/>
                </a:solidFill>
                <a:latin typeface="Arial Black" pitchFamily="34" charset="0"/>
              </a:rPr>
              <a:t>Clips</a:t>
            </a:r>
          </a:p>
        </p:txBody>
      </p:sp>
      <p:sp>
        <p:nvSpPr>
          <p:cNvPr id="4110" name="Text Box 14"/>
          <p:cNvSpPr txBox="1">
            <a:spLocks noChangeArrowheads="1"/>
          </p:cNvSpPr>
          <p:nvPr/>
        </p:nvSpPr>
        <p:spPr bwMode="auto">
          <a:xfrm>
            <a:off x="6705600" y="4267200"/>
            <a:ext cx="190500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Coarse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4111" name="Text Box 15"/>
          <p:cNvSpPr txBox="1">
            <a:spLocks noChangeArrowheads="1"/>
          </p:cNvSpPr>
          <p:nvPr/>
        </p:nvSpPr>
        <p:spPr bwMode="auto">
          <a:xfrm>
            <a:off x="6705600" y="4622800"/>
            <a:ext cx="1379538"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Fine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4112" name="Text Box 16"/>
          <p:cNvSpPr txBox="1">
            <a:spLocks noChangeArrowheads="1"/>
          </p:cNvSpPr>
          <p:nvPr/>
        </p:nvSpPr>
        <p:spPr bwMode="auto">
          <a:xfrm>
            <a:off x="6629400" y="5334000"/>
            <a:ext cx="820738"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Base</a:t>
            </a:r>
          </a:p>
        </p:txBody>
      </p:sp>
      <p:sp>
        <p:nvSpPr>
          <p:cNvPr id="4113" name="Text Box 17"/>
          <p:cNvSpPr txBox="1">
            <a:spLocks noChangeArrowheads="1"/>
          </p:cNvSpPr>
          <p:nvPr/>
        </p:nvSpPr>
        <p:spPr bwMode="auto">
          <a:xfrm>
            <a:off x="1828800" y="4495800"/>
            <a:ext cx="1462088"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Diaphragm</a:t>
            </a:r>
          </a:p>
        </p:txBody>
      </p:sp>
      <p:sp>
        <p:nvSpPr>
          <p:cNvPr id="4114" name="Text Box 18"/>
          <p:cNvSpPr txBox="1">
            <a:spLocks noChangeArrowheads="1"/>
          </p:cNvSpPr>
          <p:nvPr/>
        </p:nvSpPr>
        <p:spPr bwMode="auto">
          <a:xfrm>
            <a:off x="2590800" y="4876800"/>
            <a:ext cx="90805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Light</a:t>
            </a:r>
          </a:p>
        </p:txBody>
      </p:sp>
      <p:sp>
        <p:nvSpPr>
          <p:cNvPr id="4116" name="WordArt 20"/>
          <p:cNvSpPr>
            <a:spLocks noChangeArrowheads="1" noChangeShapeType="1"/>
          </p:cNvSpPr>
          <p:nvPr/>
        </p:nvSpPr>
        <p:spPr bwMode="auto">
          <a:xfrm>
            <a:off x="1066800" y="381000"/>
            <a:ext cx="7620000" cy="11430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Microscope Parts</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4116">
                                            <p:txEl>
                                              <p:pRg st="0" end="0"/>
                                            </p:txEl>
                                          </p:spTgt>
                                        </p:tgtEl>
                                        <p:attrNameLst>
                                          <p:attrName>style.visibility</p:attrName>
                                        </p:attrNameLst>
                                      </p:cBhvr>
                                      <p:to>
                                        <p:strVal val="visible"/>
                                      </p:to>
                                    </p:set>
                                    <p:anim calcmode="lin" valueType="num">
                                      <p:cBhvr additive="base">
                                        <p:cTn id="7" dur="500" fill="hold"/>
                                        <p:tgtEl>
                                          <p:spTgt spid="41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1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102"/>
                                        </p:tgtEl>
                                        <p:attrNameLst>
                                          <p:attrName>style.visibility</p:attrName>
                                        </p:attrNameLst>
                                      </p:cBhvr>
                                      <p:to>
                                        <p:strVal val="visible"/>
                                      </p:to>
                                    </p:set>
                                    <p:anim calcmode="lin" valueType="num">
                                      <p:cBhvr additive="base">
                                        <p:cTn id="13" dur="500" fill="hold"/>
                                        <p:tgtEl>
                                          <p:spTgt spid="4102"/>
                                        </p:tgtEl>
                                        <p:attrNameLst>
                                          <p:attrName>ppt_x</p:attrName>
                                        </p:attrNameLst>
                                      </p:cBhvr>
                                      <p:tavLst>
                                        <p:tav tm="0">
                                          <p:val>
                                            <p:strVal val="1+#ppt_w/2"/>
                                          </p:val>
                                        </p:tav>
                                        <p:tav tm="100000">
                                          <p:val>
                                            <p:strVal val="#ppt_x"/>
                                          </p:val>
                                        </p:tav>
                                      </p:tavLst>
                                    </p:anim>
                                    <p:anim calcmode="lin" valueType="num">
                                      <p:cBhvr additive="base">
                                        <p:cTn id="14" dur="500" fill="hold"/>
                                        <p:tgtEl>
                                          <p:spTgt spid="41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03">
                                            <p:txEl>
                                              <p:pRg st="0" end="0"/>
                                            </p:txEl>
                                          </p:spTgt>
                                        </p:tgtEl>
                                        <p:attrNameLst>
                                          <p:attrName>style.visibility</p:attrName>
                                        </p:attrNameLst>
                                      </p:cBhvr>
                                      <p:to>
                                        <p:strVal val="visible"/>
                                      </p:to>
                                    </p:set>
                                    <p:anim calcmode="lin" valueType="num">
                                      <p:cBhvr additive="base">
                                        <p:cTn id="19" dur="500" fill="hold"/>
                                        <p:tgtEl>
                                          <p:spTgt spid="410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04">
                                            <p:txEl>
                                              <p:pRg st="0" end="0"/>
                                            </p:txEl>
                                          </p:spTgt>
                                        </p:tgtEl>
                                        <p:attrNameLst>
                                          <p:attrName>style.visibility</p:attrName>
                                        </p:attrNameLst>
                                      </p:cBhvr>
                                      <p:to>
                                        <p:strVal val="visible"/>
                                      </p:to>
                                    </p:set>
                                    <p:anim calcmode="lin" valueType="num">
                                      <p:cBhvr additive="base">
                                        <p:cTn id="25" dur="500" fill="hold"/>
                                        <p:tgtEl>
                                          <p:spTgt spid="410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0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06">
                                            <p:txEl>
                                              <p:pRg st="0" end="0"/>
                                            </p:txEl>
                                          </p:spTgt>
                                        </p:tgtEl>
                                        <p:attrNameLst>
                                          <p:attrName>style.visibility</p:attrName>
                                        </p:attrNameLst>
                                      </p:cBhvr>
                                      <p:to>
                                        <p:strVal val="visible"/>
                                      </p:to>
                                    </p:set>
                                    <p:anim calcmode="lin" valueType="num">
                                      <p:cBhvr additive="base">
                                        <p:cTn id="31" dur="500" fill="hold"/>
                                        <p:tgtEl>
                                          <p:spTgt spid="4106">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0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105"/>
                                        </p:tgtEl>
                                        <p:attrNameLst>
                                          <p:attrName>style.visibility</p:attrName>
                                        </p:attrNameLst>
                                      </p:cBhvr>
                                      <p:to>
                                        <p:strVal val="visible"/>
                                      </p:to>
                                    </p:set>
                                    <p:anim calcmode="lin" valueType="num">
                                      <p:cBhvr additive="base">
                                        <p:cTn id="37" dur="500" fill="hold"/>
                                        <p:tgtEl>
                                          <p:spTgt spid="4105"/>
                                        </p:tgtEl>
                                        <p:attrNameLst>
                                          <p:attrName>ppt_x</p:attrName>
                                        </p:attrNameLst>
                                      </p:cBhvr>
                                      <p:tavLst>
                                        <p:tav tm="0">
                                          <p:val>
                                            <p:strVal val="1+#ppt_w/2"/>
                                          </p:val>
                                        </p:tav>
                                        <p:tav tm="100000">
                                          <p:val>
                                            <p:strVal val="#ppt_x"/>
                                          </p:val>
                                        </p:tav>
                                      </p:tavLst>
                                    </p:anim>
                                    <p:anim calcmode="lin" valueType="num">
                                      <p:cBhvr additive="base">
                                        <p:cTn id="38" dur="500" fill="hold"/>
                                        <p:tgtEl>
                                          <p:spTgt spid="410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108"/>
                                        </p:tgtEl>
                                        <p:attrNameLst>
                                          <p:attrName>style.visibility</p:attrName>
                                        </p:attrNameLst>
                                      </p:cBhvr>
                                      <p:to>
                                        <p:strVal val="visible"/>
                                      </p:to>
                                    </p:set>
                                    <p:anim calcmode="lin" valueType="num">
                                      <p:cBhvr additive="base">
                                        <p:cTn id="43" dur="500" fill="hold"/>
                                        <p:tgtEl>
                                          <p:spTgt spid="4108"/>
                                        </p:tgtEl>
                                        <p:attrNameLst>
                                          <p:attrName>ppt_x</p:attrName>
                                        </p:attrNameLst>
                                      </p:cBhvr>
                                      <p:tavLst>
                                        <p:tav tm="0">
                                          <p:val>
                                            <p:strVal val="1+#ppt_w/2"/>
                                          </p:val>
                                        </p:tav>
                                        <p:tav tm="100000">
                                          <p:val>
                                            <p:strVal val="#ppt_x"/>
                                          </p:val>
                                        </p:tav>
                                      </p:tavLst>
                                    </p:anim>
                                    <p:anim calcmode="lin" valueType="num">
                                      <p:cBhvr additive="base">
                                        <p:cTn id="44" dur="500" fill="hold"/>
                                        <p:tgtEl>
                                          <p:spTgt spid="410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109">
                                            <p:txEl>
                                              <p:pRg st="0" end="0"/>
                                            </p:txEl>
                                          </p:spTgt>
                                        </p:tgtEl>
                                        <p:attrNameLst>
                                          <p:attrName>style.visibility</p:attrName>
                                        </p:attrNameLst>
                                      </p:cBhvr>
                                      <p:to>
                                        <p:strVal val="visible"/>
                                      </p:to>
                                    </p:set>
                                    <p:anim calcmode="lin" valueType="num">
                                      <p:cBhvr additive="base">
                                        <p:cTn id="49" dur="500" fill="hold"/>
                                        <p:tgtEl>
                                          <p:spTgt spid="4109">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10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4110"/>
                                        </p:tgtEl>
                                        <p:attrNameLst>
                                          <p:attrName>style.visibility</p:attrName>
                                        </p:attrNameLst>
                                      </p:cBhvr>
                                      <p:to>
                                        <p:strVal val="visible"/>
                                      </p:to>
                                    </p:set>
                                    <p:anim calcmode="lin" valueType="num">
                                      <p:cBhvr additive="base">
                                        <p:cTn id="55" dur="500" fill="hold"/>
                                        <p:tgtEl>
                                          <p:spTgt spid="4110"/>
                                        </p:tgtEl>
                                        <p:attrNameLst>
                                          <p:attrName>ppt_x</p:attrName>
                                        </p:attrNameLst>
                                      </p:cBhvr>
                                      <p:tavLst>
                                        <p:tav tm="0">
                                          <p:val>
                                            <p:strVal val="1+#ppt_w/2"/>
                                          </p:val>
                                        </p:tav>
                                        <p:tav tm="100000">
                                          <p:val>
                                            <p:strVal val="#ppt_x"/>
                                          </p:val>
                                        </p:tav>
                                      </p:tavLst>
                                    </p:anim>
                                    <p:anim calcmode="lin" valueType="num">
                                      <p:cBhvr additive="base">
                                        <p:cTn id="56" dur="500" fill="hold"/>
                                        <p:tgtEl>
                                          <p:spTgt spid="411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111"/>
                                        </p:tgtEl>
                                        <p:attrNameLst>
                                          <p:attrName>style.visibility</p:attrName>
                                        </p:attrNameLst>
                                      </p:cBhvr>
                                      <p:to>
                                        <p:strVal val="visible"/>
                                      </p:to>
                                    </p:set>
                                    <p:anim calcmode="lin" valueType="num">
                                      <p:cBhvr additive="base">
                                        <p:cTn id="61" dur="500" fill="hold"/>
                                        <p:tgtEl>
                                          <p:spTgt spid="4111"/>
                                        </p:tgtEl>
                                        <p:attrNameLst>
                                          <p:attrName>ppt_x</p:attrName>
                                        </p:attrNameLst>
                                      </p:cBhvr>
                                      <p:tavLst>
                                        <p:tav tm="0">
                                          <p:val>
                                            <p:strVal val="1+#ppt_w/2"/>
                                          </p:val>
                                        </p:tav>
                                        <p:tav tm="100000">
                                          <p:val>
                                            <p:strVal val="#ppt_x"/>
                                          </p:val>
                                        </p:tav>
                                      </p:tavLst>
                                    </p:anim>
                                    <p:anim calcmode="lin" valueType="num">
                                      <p:cBhvr additive="base">
                                        <p:cTn id="62" dur="500" fill="hold"/>
                                        <p:tgtEl>
                                          <p:spTgt spid="411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wav"/>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4112"/>
                                        </p:tgtEl>
                                        <p:attrNameLst>
                                          <p:attrName>style.visibility</p:attrName>
                                        </p:attrNameLst>
                                      </p:cBhvr>
                                      <p:to>
                                        <p:strVal val="visible"/>
                                      </p:to>
                                    </p:set>
                                    <p:anim calcmode="lin" valueType="num">
                                      <p:cBhvr additive="base">
                                        <p:cTn id="67" dur="500" fill="hold"/>
                                        <p:tgtEl>
                                          <p:spTgt spid="4112"/>
                                        </p:tgtEl>
                                        <p:attrNameLst>
                                          <p:attrName>ppt_x</p:attrName>
                                        </p:attrNameLst>
                                      </p:cBhvr>
                                      <p:tavLst>
                                        <p:tav tm="0">
                                          <p:val>
                                            <p:strVal val="1+#ppt_w/2"/>
                                          </p:val>
                                        </p:tav>
                                        <p:tav tm="100000">
                                          <p:val>
                                            <p:strVal val="#ppt_x"/>
                                          </p:val>
                                        </p:tav>
                                      </p:tavLst>
                                    </p:anim>
                                    <p:anim calcmode="lin" valueType="num">
                                      <p:cBhvr additive="base">
                                        <p:cTn id="68" dur="500" fill="hold"/>
                                        <p:tgtEl>
                                          <p:spTgt spid="411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wav"/>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113">
                                            <p:txEl>
                                              <p:pRg st="0" end="0"/>
                                            </p:txEl>
                                          </p:spTgt>
                                        </p:tgtEl>
                                        <p:attrNameLst>
                                          <p:attrName>style.visibility</p:attrName>
                                        </p:attrNameLst>
                                      </p:cBhvr>
                                      <p:to>
                                        <p:strVal val="visible"/>
                                      </p:to>
                                    </p:set>
                                    <p:anim calcmode="lin" valueType="num">
                                      <p:cBhvr additive="base">
                                        <p:cTn id="73" dur="500" fill="hold"/>
                                        <p:tgtEl>
                                          <p:spTgt spid="4113">
                                            <p:txEl>
                                              <p:pRg st="0" end="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11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wav"/>
                                        </p:tgtEl>
                                      </p:cMediaNode>
                                    </p:audio>
                                  </p:sub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114">
                                            <p:txEl>
                                              <p:pRg st="0" end="0"/>
                                            </p:txEl>
                                          </p:spTgt>
                                        </p:tgtEl>
                                        <p:attrNameLst>
                                          <p:attrName>style.visibility</p:attrName>
                                        </p:attrNameLst>
                                      </p:cBhvr>
                                      <p:to>
                                        <p:strVal val="visible"/>
                                      </p:to>
                                    </p:set>
                                    <p:anim calcmode="lin" valueType="num">
                                      <p:cBhvr additive="base">
                                        <p:cTn id="79" dur="500" fill="hold"/>
                                        <p:tgtEl>
                                          <p:spTgt spid="4114">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11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7"/>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autoUpdateAnimBg="0"/>
      <p:bldP spid="4103" grpId="0" build="p" autoUpdateAnimBg="0"/>
      <p:bldP spid="4104" grpId="0" build="p" autoUpdateAnimBg="0"/>
      <p:bldP spid="4105" grpId="0" autoUpdateAnimBg="0"/>
      <p:bldP spid="4106" grpId="0" build="p" autoUpdateAnimBg="0"/>
      <p:bldP spid="4108" grpId="0" autoUpdateAnimBg="0"/>
      <p:bldP spid="4109" grpId="0" build="p" autoUpdateAnimBg="0"/>
      <p:bldP spid="4110" grpId="0" autoUpdateAnimBg="0"/>
      <p:bldP spid="4111" grpId="0" autoUpdateAnimBg="0"/>
      <p:bldP spid="4112" grpId="0" autoUpdateAnimBg="0"/>
      <p:bldP spid="4113" grpId="0" build="p" autoUpdateAnimBg="0"/>
      <p:bldP spid="4114" grpId="0" build="p" autoUpdateAnimBg="0"/>
      <p:bldP spid="4116"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224" name="Rectangle 32"/>
          <p:cNvSpPr>
            <a:spLocks noGrp="1" noChangeArrowheads="1"/>
          </p:cNvSpPr>
          <p:nvPr>
            <p:ph type="body" sz="half" idx="1"/>
          </p:nvPr>
        </p:nvSpPr>
        <p:spPr>
          <a:xfrm>
            <a:off x="1066800" y="1752600"/>
            <a:ext cx="4876800" cy="4114800"/>
          </a:xfrm>
        </p:spPr>
        <p:txBody>
          <a:bodyPr/>
          <a:lstStyle/>
          <a:p>
            <a:pPr eaLnBrk="1" hangingPunct="1"/>
            <a:r>
              <a:rPr lang="en-US" sz="2800" dirty="0" smtClean="0"/>
              <a:t>Place the Slide on the Microscope</a:t>
            </a:r>
          </a:p>
          <a:p>
            <a:pPr eaLnBrk="1" hangingPunct="1"/>
            <a:r>
              <a:rPr lang="en-US" sz="2800" dirty="0" smtClean="0"/>
              <a:t>Use Stage Clips </a:t>
            </a:r>
          </a:p>
          <a:p>
            <a:pPr eaLnBrk="1" hangingPunct="1"/>
            <a:r>
              <a:rPr lang="en-US" sz="2800" dirty="0" smtClean="0"/>
              <a:t>Click Nosepiece to the lowest (shortest) setting</a:t>
            </a:r>
          </a:p>
          <a:p>
            <a:pPr eaLnBrk="1" hangingPunct="1"/>
            <a:r>
              <a:rPr lang="en-US" sz="2800" dirty="0" smtClean="0"/>
              <a:t>Look into the Eyepiece</a:t>
            </a:r>
          </a:p>
          <a:p>
            <a:pPr eaLnBrk="1" hangingPunct="1"/>
            <a:r>
              <a:rPr lang="en-US" sz="2800" dirty="0" smtClean="0"/>
              <a:t>Use the Coarse Focus</a:t>
            </a:r>
          </a:p>
        </p:txBody>
      </p:sp>
      <p:sp>
        <p:nvSpPr>
          <p:cNvPr id="8228" name="WordArt 36"/>
          <p:cNvSpPr>
            <a:spLocks noChangeArrowheads="1" noChangeShapeType="1"/>
          </p:cNvSpPr>
          <p:nvPr/>
        </p:nvSpPr>
        <p:spPr bwMode="auto">
          <a:xfrm>
            <a:off x="1066800" y="381000"/>
            <a:ext cx="7620000" cy="1143000"/>
          </a:xfrm>
          <a:prstGeom prst="rect">
            <a:avLst/>
          </a:prstGeom>
        </p:spPr>
        <p:txBody>
          <a:bodyPr wrap="none" fromWordArt="1">
            <a:prstTxWarp prst="textPlain">
              <a:avLst>
                <a:gd name="adj" fmla="val 50000"/>
              </a:avLst>
            </a:prstTxWarp>
          </a:bodyPr>
          <a:lstStyle/>
          <a:p>
            <a:pPr algn="ctr"/>
            <a:r>
              <a:rPr lang="en-US" sz="3600" kern="10" dirty="0">
                <a:ln w="19050">
                  <a:solidFill>
                    <a:srgbClr val="99CCFF"/>
                  </a:solidFill>
                  <a:round/>
                  <a:headEnd/>
                  <a:tailEnd/>
                </a:ln>
                <a:solidFill>
                  <a:srgbClr val="0066CC"/>
                </a:solidFill>
                <a:effectLst>
                  <a:outerShdw dist="35921" dir="2700000" algn="ctr" rotWithShape="0">
                    <a:srgbClr val="990000"/>
                  </a:outerShdw>
                </a:effectLst>
                <a:latin typeface="Impact"/>
              </a:rPr>
              <a:t>Using the Microscope</a:t>
            </a:r>
          </a:p>
        </p:txBody>
      </p:sp>
      <p:pic>
        <p:nvPicPr>
          <p:cNvPr id="8231" name="Picture 39" descr="C:\My Documents\My Pictures\microsmall.gif"/>
          <p:cNvPicPr>
            <a:picLocks noGrp="1" noChangeAspect="1" noChangeArrowheads="1"/>
          </p:cNvPicPr>
          <p:nvPr>
            <p:ph type="clipArt" sz="half" idx="2"/>
          </p:nvPr>
        </p:nvPicPr>
        <p:blipFill>
          <a:blip r:embed="rId4" cstate="print"/>
          <a:srcRect/>
          <a:stretch>
            <a:fillRect/>
          </a:stretch>
        </p:blipFill>
        <p:spPr>
          <a:xfrm>
            <a:off x="6096000" y="2667000"/>
            <a:ext cx="2562225" cy="2819400"/>
          </a:xfrm>
          <a:noFill/>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8228">
                                            <p:txEl>
                                              <p:pRg st="0" end="0"/>
                                            </p:txEl>
                                          </p:spTgt>
                                        </p:tgtEl>
                                        <p:attrNameLst>
                                          <p:attrName>style.visibility</p:attrName>
                                        </p:attrNameLst>
                                      </p:cBhvr>
                                      <p:to>
                                        <p:strVal val="visible"/>
                                      </p:to>
                                    </p:set>
                                    <p:anim calcmode="lin" valueType="num">
                                      <p:cBhvr additive="base">
                                        <p:cTn id="7" dur="500" fill="hold"/>
                                        <p:tgtEl>
                                          <p:spTgt spid="82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2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499"/>
                                          </p:stCondLst>
                                        </p:cTn>
                                        <p:tgtEl>
                                          <p:spTgt spid="823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224">
                                            <p:txEl>
                                              <p:pRg st="0" end="0"/>
                                            </p:txEl>
                                          </p:spTgt>
                                        </p:tgtEl>
                                        <p:attrNameLst>
                                          <p:attrName>style.visibility</p:attrName>
                                        </p:attrNameLst>
                                      </p:cBhvr>
                                      <p:to>
                                        <p:strVal val="visible"/>
                                      </p:to>
                                    </p:set>
                                    <p:animEffect transition="in" filter="wipe(left)">
                                      <p:cBhvr>
                                        <p:cTn id="16" dur="500"/>
                                        <p:tgtEl>
                                          <p:spTgt spid="822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8224">
                                            <p:txEl>
                                              <p:pRg st="1" end="1"/>
                                            </p:txEl>
                                          </p:spTgt>
                                        </p:tgtEl>
                                        <p:attrNameLst>
                                          <p:attrName>style.visibility</p:attrName>
                                        </p:attrNameLst>
                                      </p:cBhvr>
                                      <p:to>
                                        <p:strVal val="visible"/>
                                      </p:to>
                                    </p:set>
                                    <p:animEffect transition="in" filter="wipe(left)">
                                      <p:cBhvr>
                                        <p:cTn id="21" dur="500"/>
                                        <p:tgtEl>
                                          <p:spTgt spid="822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224">
                                            <p:txEl>
                                              <p:pRg st="2" end="2"/>
                                            </p:txEl>
                                          </p:spTgt>
                                        </p:tgtEl>
                                        <p:attrNameLst>
                                          <p:attrName>style.visibility</p:attrName>
                                        </p:attrNameLst>
                                      </p:cBhvr>
                                      <p:to>
                                        <p:strVal val="visible"/>
                                      </p:to>
                                    </p:set>
                                    <p:animEffect transition="in" filter="wipe(left)">
                                      <p:cBhvr>
                                        <p:cTn id="26" dur="500"/>
                                        <p:tgtEl>
                                          <p:spTgt spid="822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224">
                                            <p:txEl>
                                              <p:pRg st="3" end="3"/>
                                            </p:txEl>
                                          </p:spTgt>
                                        </p:tgtEl>
                                        <p:attrNameLst>
                                          <p:attrName>style.visibility</p:attrName>
                                        </p:attrNameLst>
                                      </p:cBhvr>
                                      <p:to>
                                        <p:strVal val="visible"/>
                                      </p:to>
                                    </p:set>
                                    <p:animEffect transition="in" filter="wipe(left)">
                                      <p:cBhvr>
                                        <p:cTn id="31" dur="500"/>
                                        <p:tgtEl>
                                          <p:spTgt spid="8224">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8224">
                                            <p:txEl>
                                              <p:pRg st="4" end="4"/>
                                            </p:txEl>
                                          </p:spTgt>
                                        </p:tgtEl>
                                        <p:attrNameLst>
                                          <p:attrName>style.visibility</p:attrName>
                                        </p:attrNameLst>
                                      </p:cBhvr>
                                      <p:to>
                                        <p:strVal val="visible"/>
                                      </p:to>
                                    </p:set>
                                    <p:animEffect transition="in" filter="wipe(left)">
                                      <p:cBhvr>
                                        <p:cTn id="36" dur="500"/>
                                        <p:tgtEl>
                                          <p:spTgt spid="82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24" grpId="0" build="p" autoUpdateAnimBg="0"/>
      <p:bldP spid="8228" grpId="0" build="p" autoUpdateAnimBg="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914400"/>
          </a:xfrm>
        </p:spPr>
        <p:txBody>
          <a:bodyPr/>
          <a:lstStyle/>
          <a:p>
            <a:r>
              <a:rPr lang="en-US" dirty="0" smtClean="0">
                <a:solidFill>
                  <a:srgbClr val="00B0F0"/>
                </a:solidFill>
                <a:effectLst>
                  <a:outerShdw blurRad="38100" dist="38100" dir="2700000" algn="tl">
                    <a:srgbClr val="000000">
                      <a:alpha val="43137"/>
                    </a:srgbClr>
                  </a:outerShdw>
                </a:effectLst>
                <a:latin typeface="Impact" pitchFamily="34" charset="0"/>
              </a:rPr>
              <a:t>Parts of the Microscope</a:t>
            </a:r>
            <a:endParaRPr lang="en-US" dirty="0">
              <a:solidFill>
                <a:srgbClr val="00B0F0"/>
              </a:solidFill>
              <a:effectLst>
                <a:outerShdw blurRad="38100" dist="38100" dir="2700000" algn="tl">
                  <a:srgbClr val="000000">
                    <a:alpha val="43137"/>
                  </a:srgbClr>
                </a:outerShdw>
              </a:effectLst>
              <a:latin typeface="Impact" pitchFamily="34" charset="0"/>
            </a:endParaRPr>
          </a:p>
        </p:txBody>
      </p:sp>
      <p:sp>
        <p:nvSpPr>
          <p:cNvPr id="3" name="Text Placeholder 2"/>
          <p:cNvSpPr>
            <a:spLocks noGrp="1"/>
          </p:cNvSpPr>
          <p:nvPr>
            <p:ph type="body" sz="half" idx="1"/>
          </p:nvPr>
        </p:nvSpPr>
        <p:spPr>
          <a:xfrm>
            <a:off x="1066800" y="1752600"/>
            <a:ext cx="7620000" cy="4724400"/>
          </a:xfrm>
        </p:spPr>
        <p:txBody>
          <a:bodyPr/>
          <a:lstStyle/>
          <a:p>
            <a:r>
              <a:rPr lang="en-US" sz="1800" dirty="0" smtClean="0">
                <a:solidFill>
                  <a:schemeClr val="tx1"/>
                </a:solidFill>
              </a:rPr>
              <a:t>1. </a:t>
            </a:r>
            <a:r>
              <a:rPr lang="en-US" sz="1800" u="sng" dirty="0" smtClean="0">
                <a:solidFill>
                  <a:schemeClr val="tx1"/>
                </a:solidFill>
              </a:rPr>
              <a:t>eyepiece</a:t>
            </a:r>
            <a:r>
              <a:rPr lang="en-US" sz="1800" dirty="0" smtClean="0">
                <a:solidFill>
                  <a:schemeClr val="tx1"/>
                </a:solidFill>
              </a:rPr>
              <a:t>-where you look through to see the image of your specimen. </a:t>
            </a:r>
          </a:p>
          <a:p>
            <a:r>
              <a:rPr lang="en-US" sz="1800" dirty="0" smtClean="0">
                <a:solidFill>
                  <a:schemeClr val="tx1"/>
                </a:solidFill>
              </a:rPr>
              <a:t>2. </a:t>
            </a:r>
            <a:r>
              <a:rPr lang="en-US" sz="1800" u="sng" dirty="0" smtClean="0">
                <a:solidFill>
                  <a:schemeClr val="tx1"/>
                </a:solidFill>
              </a:rPr>
              <a:t>body</a:t>
            </a:r>
            <a:r>
              <a:rPr lang="en-US" sz="1800" dirty="0" smtClean="0">
                <a:solidFill>
                  <a:schemeClr val="tx1"/>
                </a:solidFill>
              </a:rPr>
              <a:t> </a:t>
            </a:r>
            <a:r>
              <a:rPr lang="en-US" sz="1800" u="sng" dirty="0" smtClean="0">
                <a:solidFill>
                  <a:schemeClr val="tx1"/>
                </a:solidFill>
              </a:rPr>
              <a:t>tube</a:t>
            </a:r>
            <a:r>
              <a:rPr lang="en-US" sz="1800" dirty="0" smtClean="0">
                <a:solidFill>
                  <a:schemeClr val="tx1"/>
                </a:solidFill>
              </a:rPr>
              <a:t>-the long tube that holds the eyepiece and connects it to the objectives. </a:t>
            </a:r>
          </a:p>
          <a:p>
            <a:r>
              <a:rPr lang="en-US" sz="1800" dirty="0" smtClean="0">
                <a:solidFill>
                  <a:schemeClr val="tx1"/>
                </a:solidFill>
              </a:rPr>
              <a:t>3. </a:t>
            </a:r>
            <a:r>
              <a:rPr lang="en-US" sz="1800" u="sng" dirty="0" smtClean="0">
                <a:solidFill>
                  <a:schemeClr val="tx1"/>
                </a:solidFill>
              </a:rPr>
              <a:t>nosepiece</a:t>
            </a:r>
            <a:r>
              <a:rPr lang="en-US" sz="1800" dirty="0" smtClean="0">
                <a:solidFill>
                  <a:schemeClr val="tx1"/>
                </a:solidFill>
              </a:rPr>
              <a:t>-the rotating part of the microscope at the bottom of the body tube; it holds the objectives. </a:t>
            </a:r>
          </a:p>
          <a:p>
            <a:r>
              <a:rPr lang="en-US" sz="1800" dirty="0" smtClean="0">
                <a:solidFill>
                  <a:schemeClr val="tx1"/>
                </a:solidFill>
              </a:rPr>
              <a:t>4. </a:t>
            </a:r>
            <a:r>
              <a:rPr lang="en-US" sz="1800" u="sng" dirty="0" smtClean="0">
                <a:solidFill>
                  <a:schemeClr val="tx1"/>
                </a:solidFill>
              </a:rPr>
              <a:t>objective</a:t>
            </a:r>
            <a:r>
              <a:rPr lang="en-US" sz="1800" dirty="0" smtClean="0">
                <a:solidFill>
                  <a:schemeClr val="tx1"/>
                </a:solidFill>
              </a:rPr>
              <a:t> </a:t>
            </a:r>
            <a:r>
              <a:rPr lang="en-US" sz="1800" u="sng" dirty="0" smtClean="0">
                <a:solidFill>
                  <a:schemeClr val="tx1"/>
                </a:solidFill>
              </a:rPr>
              <a:t>lenses</a:t>
            </a:r>
            <a:r>
              <a:rPr lang="en-US" sz="1800" dirty="0" smtClean="0">
                <a:solidFill>
                  <a:schemeClr val="tx1"/>
                </a:solidFill>
              </a:rPr>
              <a:t>-(low, medium, high, oil immersion) the microscope may have 2, 3 or more objectives attached to the nosepiece; they vary in length (the shortest is the lowest power or magnification; the longest is the highest power or magnification). </a:t>
            </a:r>
          </a:p>
          <a:p>
            <a:r>
              <a:rPr lang="en-US" sz="1800" dirty="0" smtClean="0">
                <a:solidFill>
                  <a:schemeClr val="tx1"/>
                </a:solidFill>
              </a:rPr>
              <a:t>5. </a:t>
            </a:r>
            <a:r>
              <a:rPr lang="en-US" sz="1800" u="sng" dirty="0" smtClean="0">
                <a:solidFill>
                  <a:schemeClr val="tx1"/>
                </a:solidFill>
              </a:rPr>
              <a:t>arm</a:t>
            </a:r>
            <a:r>
              <a:rPr lang="en-US" sz="1800" dirty="0" smtClean="0">
                <a:solidFill>
                  <a:schemeClr val="tx1"/>
                </a:solidFill>
              </a:rPr>
              <a:t>-part of the microscope that you carry the microscope with. </a:t>
            </a:r>
          </a:p>
          <a:p>
            <a:r>
              <a:rPr lang="en-US" sz="1800" dirty="0" smtClean="0">
                <a:solidFill>
                  <a:schemeClr val="tx1"/>
                </a:solidFill>
              </a:rPr>
              <a:t>6. </a:t>
            </a:r>
            <a:r>
              <a:rPr lang="en-US" sz="1800" u="sng" dirty="0" smtClean="0">
                <a:solidFill>
                  <a:schemeClr val="tx1"/>
                </a:solidFill>
              </a:rPr>
              <a:t>coarse</a:t>
            </a:r>
            <a:r>
              <a:rPr lang="en-US" sz="1800" dirty="0" smtClean="0">
                <a:solidFill>
                  <a:schemeClr val="tx1"/>
                </a:solidFill>
              </a:rPr>
              <a:t> </a:t>
            </a:r>
            <a:r>
              <a:rPr lang="en-US" sz="1800" u="sng" dirty="0" smtClean="0">
                <a:solidFill>
                  <a:schemeClr val="tx1"/>
                </a:solidFill>
              </a:rPr>
              <a:t>adjustment</a:t>
            </a:r>
            <a:r>
              <a:rPr lang="en-US" sz="1800" dirty="0" smtClean="0">
                <a:solidFill>
                  <a:schemeClr val="tx1"/>
                </a:solidFill>
              </a:rPr>
              <a:t> </a:t>
            </a:r>
            <a:r>
              <a:rPr lang="en-US" sz="1800" u="sng" dirty="0" smtClean="0">
                <a:solidFill>
                  <a:schemeClr val="tx1"/>
                </a:solidFill>
              </a:rPr>
              <a:t>knob</a:t>
            </a:r>
            <a:r>
              <a:rPr lang="en-US" sz="1800" dirty="0" smtClean="0">
                <a:solidFill>
                  <a:schemeClr val="tx1"/>
                </a:solidFill>
              </a:rPr>
              <a:t>-large, round knob on the side of the microscope used for focusing the specimen; it may move either the stage or the upper part of the microscope. </a:t>
            </a:r>
          </a:p>
          <a:p>
            <a:r>
              <a:rPr lang="en-US" sz="1800" dirty="0" smtClean="0">
                <a:solidFill>
                  <a:schemeClr val="tx1"/>
                </a:solidFill>
              </a:rPr>
              <a:t>7. </a:t>
            </a:r>
            <a:r>
              <a:rPr lang="en-US" sz="1800" u="sng" dirty="0" smtClean="0">
                <a:solidFill>
                  <a:schemeClr val="tx1"/>
                </a:solidFill>
              </a:rPr>
              <a:t>fine</a:t>
            </a:r>
            <a:r>
              <a:rPr lang="en-US" sz="1800" dirty="0" smtClean="0">
                <a:solidFill>
                  <a:schemeClr val="tx1"/>
                </a:solidFill>
              </a:rPr>
              <a:t> </a:t>
            </a:r>
            <a:r>
              <a:rPr lang="en-US" sz="1800" u="sng" dirty="0" smtClean="0">
                <a:solidFill>
                  <a:schemeClr val="tx1"/>
                </a:solidFill>
              </a:rPr>
              <a:t>adjustment</a:t>
            </a:r>
            <a:r>
              <a:rPr lang="en-US" sz="1800" dirty="0" smtClean="0">
                <a:solidFill>
                  <a:schemeClr val="tx1"/>
                </a:solidFill>
              </a:rPr>
              <a:t> </a:t>
            </a:r>
            <a:r>
              <a:rPr lang="en-US" sz="1800" u="sng" dirty="0" smtClean="0">
                <a:solidFill>
                  <a:schemeClr val="tx1"/>
                </a:solidFill>
              </a:rPr>
              <a:t>knob</a:t>
            </a:r>
            <a:r>
              <a:rPr lang="en-US" sz="1800" dirty="0" smtClean="0">
                <a:solidFill>
                  <a:schemeClr val="tx1"/>
                </a:solidFill>
              </a:rPr>
              <a:t>-small, round knob on the side of the microscope used to fine-tune the focus of your specimen after using the coarse adjustment knob.</a:t>
            </a:r>
            <a:r>
              <a:rPr lang="en-US" sz="1400" u="sng" dirty="0" smtClean="0">
                <a:solidFill>
                  <a:schemeClr val="tx1"/>
                </a:solidFill>
              </a:rPr>
              <a:t/>
            </a:r>
            <a:br>
              <a:rPr lang="en-US" sz="1400" u="sng" dirty="0" smtClean="0">
                <a:solidFill>
                  <a:schemeClr val="tx1"/>
                </a:solidFill>
              </a:rPr>
            </a:br>
            <a:endParaRPr lang="en-US" sz="1200" dirty="0">
              <a:latin typeface="Impact" pitchFamily="34" charset="0"/>
            </a:endParaRPr>
          </a:p>
        </p:txBody>
      </p:sp>
    </p:spTree>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Text Placeholder 2"/>
          <p:cNvSpPr>
            <a:spLocks noGrp="1"/>
          </p:cNvSpPr>
          <p:nvPr>
            <p:ph type="body" sz="half" idx="1"/>
          </p:nvPr>
        </p:nvSpPr>
        <p:spPr>
          <a:xfrm>
            <a:off x="1066800" y="1752600"/>
            <a:ext cx="7620000" cy="4114800"/>
          </a:xfrm>
        </p:spPr>
        <p:txBody>
          <a:bodyPr/>
          <a:lstStyle/>
          <a:p>
            <a:r>
              <a:rPr lang="en-US" sz="2000" dirty="0" smtClean="0">
                <a:solidFill>
                  <a:schemeClr val="tx1"/>
                </a:solidFill>
              </a:rPr>
              <a:t>8. </a:t>
            </a:r>
            <a:r>
              <a:rPr lang="en-US" sz="2000" u="sng" dirty="0" smtClean="0">
                <a:solidFill>
                  <a:schemeClr val="tx1"/>
                </a:solidFill>
              </a:rPr>
              <a:t>stage</a:t>
            </a:r>
            <a:r>
              <a:rPr lang="en-US" sz="2000" dirty="0" smtClean="0">
                <a:solidFill>
                  <a:schemeClr val="tx1"/>
                </a:solidFill>
              </a:rPr>
              <a:t>-large, flat area under the objectives; it has a hole in it (see aperture) that allows light through; the specimen/slide is placed on the stage for viewing. </a:t>
            </a:r>
          </a:p>
          <a:p>
            <a:r>
              <a:rPr lang="en-US" sz="2000" dirty="0" smtClean="0">
                <a:solidFill>
                  <a:schemeClr val="tx1"/>
                </a:solidFill>
              </a:rPr>
              <a:t>9. </a:t>
            </a:r>
            <a:r>
              <a:rPr lang="en-US" sz="2000" u="sng" dirty="0" smtClean="0">
                <a:solidFill>
                  <a:schemeClr val="tx1"/>
                </a:solidFill>
              </a:rPr>
              <a:t>stage</a:t>
            </a:r>
            <a:r>
              <a:rPr lang="en-US" sz="2000" dirty="0" smtClean="0">
                <a:solidFill>
                  <a:schemeClr val="tx1"/>
                </a:solidFill>
              </a:rPr>
              <a:t> </a:t>
            </a:r>
            <a:r>
              <a:rPr lang="en-US" sz="2000" u="sng" dirty="0" smtClean="0">
                <a:solidFill>
                  <a:schemeClr val="tx1"/>
                </a:solidFill>
              </a:rPr>
              <a:t>clips</a:t>
            </a:r>
            <a:r>
              <a:rPr lang="en-US" sz="2000" dirty="0" smtClean="0">
                <a:solidFill>
                  <a:schemeClr val="tx1"/>
                </a:solidFill>
              </a:rPr>
              <a:t>-shiny, clips on top of the stage which hold the slide in place. </a:t>
            </a:r>
          </a:p>
          <a:p>
            <a:r>
              <a:rPr lang="en-US" sz="2000" dirty="0" smtClean="0">
                <a:solidFill>
                  <a:schemeClr val="tx1"/>
                </a:solidFill>
              </a:rPr>
              <a:t>10. </a:t>
            </a:r>
            <a:r>
              <a:rPr lang="en-US" sz="2000" u="sng" dirty="0" smtClean="0">
                <a:solidFill>
                  <a:schemeClr val="tx1"/>
                </a:solidFill>
              </a:rPr>
              <a:t>aperture</a:t>
            </a:r>
            <a:r>
              <a:rPr lang="en-US" sz="2000" dirty="0" smtClean="0">
                <a:solidFill>
                  <a:schemeClr val="tx1"/>
                </a:solidFill>
              </a:rPr>
              <a:t>-the hole in the stage that allows light through for better viewing of the specimen. </a:t>
            </a:r>
          </a:p>
          <a:p>
            <a:r>
              <a:rPr lang="en-US" sz="2000" dirty="0" smtClean="0">
                <a:solidFill>
                  <a:schemeClr val="tx1"/>
                </a:solidFill>
              </a:rPr>
              <a:t>11. </a:t>
            </a:r>
            <a:r>
              <a:rPr lang="en-US" sz="2000" u="sng" dirty="0" err="1" smtClean="0">
                <a:solidFill>
                  <a:schemeClr val="tx1"/>
                </a:solidFill>
              </a:rPr>
              <a:t>diaphraghm</a:t>
            </a:r>
            <a:r>
              <a:rPr lang="en-US" sz="2000" dirty="0" smtClean="0">
                <a:solidFill>
                  <a:schemeClr val="tx1"/>
                </a:solidFill>
              </a:rPr>
              <a:t>-controls the amount of light going through the aperture. </a:t>
            </a:r>
          </a:p>
          <a:p>
            <a:r>
              <a:rPr lang="en-US" sz="2000" dirty="0" smtClean="0">
                <a:solidFill>
                  <a:schemeClr val="tx1"/>
                </a:solidFill>
              </a:rPr>
              <a:t>12. </a:t>
            </a:r>
            <a:r>
              <a:rPr lang="en-US" sz="2000" u="sng" dirty="0" smtClean="0">
                <a:solidFill>
                  <a:schemeClr val="tx1"/>
                </a:solidFill>
              </a:rPr>
              <a:t>light</a:t>
            </a:r>
            <a:r>
              <a:rPr lang="en-US" sz="2000" dirty="0" smtClean="0">
                <a:solidFill>
                  <a:schemeClr val="tx1"/>
                </a:solidFill>
              </a:rPr>
              <a:t> or </a:t>
            </a:r>
            <a:r>
              <a:rPr lang="en-US" sz="2000" u="sng" dirty="0" smtClean="0">
                <a:solidFill>
                  <a:schemeClr val="tx1"/>
                </a:solidFill>
              </a:rPr>
              <a:t>mirror</a:t>
            </a:r>
            <a:r>
              <a:rPr lang="en-US" sz="2000" dirty="0" smtClean="0">
                <a:solidFill>
                  <a:schemeClr val="tx1"/>
                </a:solidFill>
              </a:rPr>
              <a:t>-source of light usually found near the base of the microscope; the light source makes the specimen easier to see. </a:t>
            </a:r>
          </a:p>
          <a:p>
            <a:endParaRPr lang="en-US" sz="2000" dirty="0"/>
          </a:p>
        </p:txBody>
      </p:sp>
      <p:sp>
        <p:nvSpPr>
          <p:cNvPr id="4" name="TextBox 3"/>
          <p:cNvSpPr txBox="1"/>
          <p:nvPr/>
        </p:nvSpPr>
        <p:spPr>
          <a:xfrm>
            <a:off x="1828800" y="914400"/>
            <a:ext cx="6477000" cy="461665"/>
          </a:xfrm>
          <a:prstGeom prst="rect">
            <a:avLst/>
          </a:prstGeom>
          <a:noFill/>
        </p:spPr>
        <p:txBody>
          <a:bodyPr wrap="square" rtlCol="0">
            <a:spAutoFit/>
          </a:bodyPr>
          <a:lstStyle/>
          <a:p>
            <a:r>
              <a:rPr lang="en-US" dirty="0" smtClean="0">
                <a:solidFill>
                  <a:srgbClr val="00B0F0"/>
                </a:solidFill>
                <a:effectLst>
                  <a:outerShdw blurRad="38100" dist="38100" dir="2700000" algn="tl">
                    <a:srgbClr val="000000">
                      <a:alpha val="43137"/>
                    </a:srgbClr>
                  </a:outerShdw>
                </a:effectLst>
                <a:latin typeface="Impact" pitchFamily="34" charset="0"/>
              </a:rPr>
              <a:t>Parts of the </a:t>
            </a:r>
            <a:r>
              <a:rPr lang="en-US" dirty="0" smtClean="0">
                <a:solidFill>
                  <a:srgbClr val="00B0F0"/>
                </a:solidFill>
                <a:effectLst>
                  <a:outerShdw blurRad="38100" dist="38100" dir="2700000" algn="tl">
                    <a:srgbClr val="000000">
                      <a:alpha val="43137"/>
                    </a:srgbClr>
                  </a:outerShdw>
                </a:effectLst>
                <a:latin typeface="Impact" pitchFamily="34" charset="0"/>
              </a:rPr>
              <a:t>Microscope, cont</a:t>
            </a:r>
            <a:endParaRPr lang="en-US" dirty="0"/>
          </a:p>
        </p:txBody>
      </p:sp>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p:txBody>
          <a:bodyPr/>
          <a:lstStyle/>
          <a:p>
            <a:pPr eaLnBrk="1" hangingPunct="1"/>
            <a:r>
              <a:rPr lang="en-US" dirty="0" smtClean="0"/>
              <a:t>Follow steps to focus using low power</a:t>
            </a:r>
          </a:p>
          <a:p>
            <a:pPr eaLnBrk="1" hangingPunct="1"/>
            <a:r>
              <a:rPr lang="en-US" dirty="0" smtClean="0"/>
              <a:t>Click the nosepiece to the longest objective</a:t>
            </a:r>
          </a:p>
          <a:p>
            <a:pPr eaLnBrk="1" hangingPunct="1"/>
            <a:r>
              <a:rPr lang="en-US" dirty="0" smtClean="0"/>
              <a:t>Do </a:t>
            </a:r>
            <a:r>
              <a:rPr lang="en-US" b="1" dirty="0" smtClean="0">
                <a:solidFill>
                  <a:srgbClr val="FF0000"/>
                </a:solidFill>
              </a:rPr>
              <a:t>NOT</a:t>
            </a:r>
            <a:r>
              <a:rPr lang="en-US" b="1" dirty="0" smtClean="0"/>
              <a:t> </a:t>
            </a:r>
            <a:r>
              <a:rPr lang="en-US" dirty="0" smtClean="0"/>
              <a:t>use the Coarse Focusing Knob</a:t>
            </a:r>
          </a:p>
          <a:p>
            <a:pPr eaLnBrk="1" hangingPunct="1"/>
            <a:r>
              <a:rPr lang="en-US" dirty="0" smtClean="0"/>
              <a:t>Use the Fine Focus Knob to bring the slide</a:t>
            </a:r>
          </a:p>
        </p:txBody>
      </p:sp>
      <p:sp>
        <p:nvSpPr>
          <p:cNvPr id="14341" name="WordArt 5"/>
          <p:cNvSpPr>
            <a:spLocks noChangeArrowheads="1" noChangeShapeType="1"/>
          </p:cNvSpPr>
          <p:nvPr/>
        </p:nvSpPr>
        <p:spPr bwMode="auto">
          <a:xfrm>
            <a:off x="1066800" y="381000"/>
            <a:ext cx="7620000" cy="1143000"/>
          </a:xfrm>
          <a:prstGeom prst="rect">
            <a:avLst/>
          </a:prstGeom>
        </p:spPr>
        <p:txBody>
          <a:bodyPr wrap="none" fromWordArt="1">
            <a:prstTxWarp prst="textPlain">
              <a:avLst>
                <a:gd name="adj" fmla="val 50000"/>
              </a:avLst>
            </a:prstTxWarp>
          </a:bodyPr>
          <a:lstStyle/>
          <a:p>
            <a:pPr algn="ctr"/>
            <a:r>
              <a:rPr lang="en-US" sz="3600" kern="10" dirty="0">
                <a:ln w="19050">
                  <a:solidFill>
                    <a:srgbClr val="99CCFF"/>
                  </a:solidFill>
                  <a:round/>
                  <a:headEnd/>
                  <a:tailEnd/>
                </a:ln>
                <a:solidFill>
                  <a:srgbClr val="0066CC"/>
                </a:solidFill>
                <a:effectLst>
                  <a:outerShdw dist="35921" dir="2700000" algn="ctr" rotWithShape="0">
                    <a:srgbClr val="990000"/>
                  </a:outerShdw>
                </a:effectLst>
                <a:latin typeface="Impact"/>
              </a:rPr>
              <a:t>Using High Power</a:t>
            </a:r>
          </a:p>
        </p:txBody>
      </p:sp>
      <p:pic>
        <p:nvPicPr>
          <p:cNvPr id="14342" name="Picture 6" descr="C:\My Documents\My Pictures\micro6.gif"/>
          <p:cNvPicPr>
            <a:picLocks noChangeAspect="1" noChangeArrowheads="1"/>
          </p:cNvPicPr>
          <p:nvPr/>
        </p:nvPicPr>
        <p:blipFill>
          <a:blip r:embed="rId4" cstate="print"/>
          <a:srcRect/>
          <a:stretch>
            <a:fillRect/>
          </a:stretch>
        </p:blipFill>
        <p:spPr bwMode="auto">
          <a:xfrm>
            <a:off x="1828800" y="4495800"/>
            <a:ext cx="1714500" cy="1714500"/>
          </a:xfrm>
          <a:prstGeom prst="rect">
            <a:avLst/>
          </a:prstGeom>
          <a:noFill/>
          <a:ln w="9525">
            <a:noFill/>
            <a:miter lim="800000"/>
            <a:headEnd/>
            <a:tailEnd/>
          </a:ln>
        </p:spPr>
      </p:pic>
      <p:sp>
        <p:nvSpPr>
          <p:cNvPr id="14343" name="Text Box 7"/>
          <p:cNvSpPr txBox="1">
            <a:spLocks noChangeArrowheads="1"/>
          </p:cNvSpPr>
          <p:nvPr/>
        </p:nvSpPr>
        <p:spPr bwMode="auto">
          <a:xfrm>
            <a:off x="3810000" y="5638800"/>
            <a:ext cx="4503738" cy="457200"/>
          </a:xfrm>
          <a:prstGeom prst="rect">
            <a:avLst/>
          </a:prstGeom>
          <a:noFill/>
          <a:ln w="9525">
            <a:noFill/>
            <a:miter lim="800000"/>
            <a:headEnd/>
            <a:tailEnd/>
          </a:ln>
        </p:spPr>
        <p:txBody>
          <a:bodyPr wrap="none">
            <a:spAutoFit/>
          </a:bodyPr>
          <a:lstStyle/>
          <a:p>
            <a:r>
              <a:rPr lang="en-US" b="1">
                <a:solidFill>
                  <a:srgbClr val="0033CC"/>
                </a:solidFill>
              </a:rPr>
              <a:t>What can you find on your slide?</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14341">
                                            <p:txEl>
                                              <p:pRg st="0" end="0"/>
                                            </p:txEl>
                                          </p:spTgt>
                                        </p:tgtEl>
                                        <p:attrNameLst>
                                          <p:attrName>style.visibility</p:attrName>
                                        </p:attrNameLst>
                                      </p:cBhvr>
                                      <p:to>
                                        <p:strVal val="visible"/>
                                      </p:to>
                                    </p:set>
                                    <p:anim calcmode="lin" valueType="num">
                                      <p:cBhvr additive="base">
                                        <p:cTn id="7" dur="500" fill="hold"/>
                                        <p:tgtEl>
                                          <p:spTgt spid="143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4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4339">
                                            <p:txEl>
                                              <p:pRg st="0" end="0"/>
                                            </p:txEl>
                                          </p:spTgt>
                                        </p:tgtEl>
                                        <p:attrNameLst>
                                          <p:attrName>style.visibility</p:attrName>
                                        </p:attrNameLst>
                                      </p:cBhvr>
                                      <p:to>
                                        <p:strVal val="visible"/>
                                      </p:to>
                                    </p:set>
                                    <p:animEffect transition="in" filter="wipe(left)">
                                      <p:cBhvr>
                                        <p:cTn id="13" dur="500"/>
                                        <p:tgtEl>
                                          <p:spTgt spid="1433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4339">
                                            <p:txEl>
                                              <p:pRg st="1" end="1"/>
                                            </p:txEl>
                                          </p:spTgt>
                                        </p:tgtEl>
                                        <p:attrNameLst>
                                          <p:attrName>style.visibility</p:attrName>
                                        </p:attrNameLst>
                                      </p:cBhvr>
                                      <p:to>
                                        <p:strVal val="visible"/>
                                      </p:to>
                                    </p:set>
                                    <p:animEffect transition="in" filter="wipe(left)">
                                      <p:cBhvr>
                                        <p:cTn id="18" dur="500"/>
                                        <p:tgtEl>
                                          <p:spTgt spid="1433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4339">
                                            <p:txEl>
                                              <p:pRg st="2" end="2"/>
                                            </p:txEl>
                                          </p:spTgt>
                                        </p:tgtEl>
                                        <p:attrNameLst>
                                          <p:attrName>style.visibility</p:attrName>
                                        </p:attrNameLst>
                                      </p:cBhvr>
                                      <p:to>
                                        <p:strVal val="visible"/>
                                      </p:to>
                                    </p:set>
                                    <p:animEffect transition="in" filter="wipe(left)">
                                      <p:cBhvr>
                                        <p:cTn id="23" dur="500"/>
                                        <p:tgtEl>
                                          <p:spTgt spid="1433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4339">
                                            <p:txEl>
                                              <p:pRg st="3" end="3"/>
                                            </p:txEl>
                                          </p:spTgt>
                                        </p:tgtEl>
                                        <p:attrNameLst>
                                          <p:attrName>style.visibility</p:attrName>
                                        </p:attrNameLst>
                                      </p:cBhvr>
                                      <p:to>
                                        <p:strVal val="visible"/>
                                      </p:to>
                                    </p:set>
                                    <p:animEffect transition="in" filter="wipe(left)">
                                      <p:cBhvr>
                                        <p:cTn id="28" dur="500"/>
                                        <p:tgtEl>
                                          <p:spTgt spid="14339">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14342"/>
                                        </p:tgtEl>
                                        <p:attrNameLst>
                                          <p:attrName>style.visibility</p:attrName>
                                        </p:attrNameLst>
                                      </p:cBhvr>
                                      <p:to>
                                        <p:strVal val="visible"/>
                                      </p:to>
                                    </p:set>
                                  </p:childTnLst>
                                </p:cTn>
                              </p:par>
                            </p:childTnLst>
                          </p:cTn>
                        </p:par>
                        <p:par>
                          <p:cTn id="33" fill="hold">
                            <p:stCondLst>
                              <p:cond delay="500"/>
                            </p:stCondLst>
                            <p:childTnLst>
                              <p:par>
                                <p:cTn id="34" presetID="1" presetClass="entr" presetSubtype="0" fill="hold" grpId="0" nodeType="afterEffect">
                                  <p:stCondLst>
                                    <p:cond delay="0"/>
                                  </p:stCondLst>
                                  <p:childTnLst>
                                    <p:set>
                                      <p:cBhvr>
                                        <p:cTn id="35" dur="1" fill="hold">
                                          <p:stCondLst>
                                            <p:cond delay="499"/>
                                          </p:stCondLst>
                                        </p:cTn>
                                        <p:tgtEl>
                                          <p:spTgt spid="1434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P spid="14341" grpId="0" build="p" autoUpdateAnimBg="0"/>
      <p:bldP spid="14343" grpId="0" build="p" autoUpdateAnimBg="0" advAuto="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rgbClr val="0070C0"/>
                </a:solidFill>
                <a:effectLst>
                  <a:outerShdw blurRad="38100" dist="38100" dir="2700000" algn="tl">
                    <a:srgbClr val="000000">
                      <a:alpha val="43137"/>
                    </a:srgbClr>
                  </a:outerShdw>
                </a:effectLst>
                <a:latin typeface="Impact" pitchFamily="34" charset="0"/>
              </a:rPr>
              <a:t>Care and Safety</a:t>
            </a:r>
            <a:endParaRPr lang="en-US" sz="5400" dirty="0">
              <a:solidFill>
                <a:srgbClr val="0070C0"/>
              </a:solidFill>
              <a:effectLst>
                <a:outerShdw blurRad="38100" dist="38100" dir="2700000" algn="tl">
                  <a:srgbClr val="000000">
                    <a:alpha val="43137"/>
                  </a:srgbClr>
                </a:outerShdw>
              </a:effectLst>
              <a:latin typeface="Impact" pitchFamily="34" charset="0"/>
            </a:endParaRPr>
          </a:p>
        </p:txBody>
      </p:sp>
      <p:sp>
        <p:nvSpPr>
          <p:cNvPr id="3" name="Content Placeholder 2"/>
          <p:cNvSpPr>
            <a:spLocks noGrp="1"/>
          </p:cNvSpPr>
          <p:nvPr>
            <p:ph idx="1"/>
          </p:nvPr>
        </p:nvSpPr>
        <p:spPr>
          <a:xfrm>
            <a:off x="1066800" y="1752600"/>
            <a:ext cx="7620000" cy="4495800"/>
          </a:xfrm>
        </p:spPr>
        <p:txBody>
          <a:bodyPr/>
          <a:lstStyle/>
          <a:p>
            <a:r>
              <a:rPr lang="en-US" sz="2000" dirty="0" smtClean="0">
                <a:solidFill>
                  <a:schemeClr val="tx1"/>
                </a:solidFill>
                <a:latin typeface="+mn-lt"/>
                <a:ea typeface="+mn-ea"/>
                <a:cs typeface="+mn-cs"/>
              </a:rPr>
              <a:t>1. Always carry the microscope with two hands - one on the arm and one underneath the base of the microscope. Hold it up so that it does not hit tables or chairs. Never swing the microscope. </a:t>
            </a:r>
          </a:p>
          <a:p>
            <a:r>
              <a:rPr lang="en-US" sz="2000" dirty="0" smtClean="0">
                <a:solidFill>
                  <a:schemeClr val="tx1"/>
                </a:solidFill>
                <a:latin typeface="+mn-lt"/>
                <a:ea typeface="+mn-ea"/>
                <a:cs typeface="+mn-cs"/>
              </a:rPr>
              <a:t>2. Do not touch the lenses. If they are dirty, ask your teacher for special lens paper </a:t>
            </a:r>
            <a:r>
              <a:rPr lang="en-US" sz="2000" dirty="0" smtClean="0"/>
              <a:t>to clean them.</a:t>
            </a:r>
            <a:r>
              <a:rPr lang="en-US" sz="2000" dirty="0" smtClean="0">
                <a:solidFill>
                  <a:schemeClr val="tx1"/>
                </a:solidFill>
                <a:latin typeface="+mn-lt"/>
                <a:ea typeface="+mn-ea"/>
                <a:cs typeface="+mn-cs"/>
              </a:rPr>
              <a:t> </a:t>
            </a:r>
          </a:p>
          <a:p>
            <a:r>
              <a:rPr lang="en-US" sz="2000" dirty="0" smtClean="0">
                <a:solidFill>
                  <a:schemeClr val="tx1"/>
                </a:solidFill>
                <a:latin typeface="+mn-lt"/>
                <a:ea typeface="+mn-ea"/>
                <a:cs typeface="+mn-cs"/>
              </a:rPr>
              <a:t>3. If using a microscope with a mirror, do not use direct sunlight as the light source. Eye damage can result. If using a microscope with a light, turn off light when not in use. </a:t>
            </a:r>
          </a:p>
          <a:p>
            <a:r>
              <a:rPr lang="en-US" sz="2000" dirty="0" smtClean="0">
                <a:solidFill>
                  <a:schemeClr val="tx1"/>
                </a:solidFill>
                <a:latin typeface="+mn-lt"/>
                <a:ea typeface="+mn-ea"/>
                <a:cs typeface="+mn-cs"/>
              </a:rPr>
              <a:t>4. Be cautious when handling glass slides and </a:t>
            </a:r>
            <a:r>
              <a:rPr lang="en-US" sz="2000" dirty="0" smtClean="0">
                <a:solidFill>
                  <a:schemeClr val="tx1"/>
                </a:solidFill>
                <a:latin typeface="+mn-lt"/>
                <a:ea typeface="+mn-ea"/>
                <a:cs typeface="+mn-cs"/>
              </a:rPr>
              <a:t>cover slips</a:t>
            </a:r>
            <a:r>
              <a:rPr lang="en-US" sz="2000" dirty="0" smtClean="0">
                <a:solidFill>
                  <a:schemeClr val="tx1"/>
                </a:solidFill>
                <a:latin typeface="+mn-lt"/>
                <a:ea typeface="+mn-ea"/>
                <a:cs typeface="+mn-cs"/>
              </a:rPr>
              <a:t>. Notify teacher if a slide </a:t>
            </a:r>
            <a:r>
              <a:rPr lang="en-US" sz="2000" smtClean="0">
                <a:solidFill>
                  <a:schemeClr val="tx1"/>
                </a:solidFill>
                <a:latin typeface="+mn-lt"/>
                <a:ea typeface="+mn-ea"/>
                <a:cs typeface="+mn-cs"/>
              </a:rPr>
              <a:t>or </a:t>
            </a:r>
            <a:r>
              <a:rPr lang="en-US" sz="2000" smtClean="0">
                <a:solidFill>
                  <a:schemeClr val="tx1"/>
                </a:solidFill>
                <a:latin typeface="+mn-lt"/>
                <a:ea typeface="+mn-ea"/>
                <a:cs typeface="+mn-cs"/>
              </a:rPr>
              <a:t>cover slip </a:t>
            </a:r>
            <a:r>
              <a:rPr lang="en-US" sz="2000" dirty="0" smtClean="0">
                <a:solidFill>
                  <a:schemeClr val="tx1"/>
                </a:solidFill>
                <a:latin typeface="+mn-lt"/>
                <a:ea typeface="+mn-ea"/>
                <a:cs typeface="+mn-cs"/>
              </a:rPr>
              <a:t>breaks. Students should not handle broken glass. </a:t>
            </a:r>
          </a:p>
          <a:p>
            <a:r>
              <a:rPr lang="en-US" sz="2000" dirty="0" smtClean="0">
                <a:solidFill>
                  <a:schemeClr val="tx1"/>
                </a:solidFill>
                <a:latin typeface="+mn-lt"/>
                <a:ea typeface="+mn-ea"/>
                <a:cs typeface="+mn-cs"/>
              </a:rPr>
              <a:t>5. Turn the lens to the lowest power, cover the scope unplug it and wrap the cord around </a:t>
            </a:r>
            <a:r>
              <a:rPr lang="en-US" sz="2000" dirty="0" smtClean="0"/>
              <a:t>the microscope to put it away.</a:t>
            </a:r>
            <a:r>
              <a:rPr lang="en-US" sz="2000" dirty="0" smtClean="0">
                <a:solidFill>
                  <a:schemeClr val="tx1"/>
                </a:solidFill>
                <a:latin typeface="+mn-lt"/>
                <a:ea typeface="+mn-ea"/>
                <a:cs typeface="+mn-cs"/>
              </a:rPr>
              <a:t> </a:t>
            </a:r>
          </a:p>
          <a:p>
            <a:endParaRPr lang="en-US" sz="2000" dirty="0"/>
          </a:p>
        </p:txBody>
      </p:sp>
    </p:spTree>
  </p:cSld>
  <p:clrMapOvr>
    <a:masterClrMapping/>
  </p:clrMapOvr>
  <p:transition>
    <p:pull/>
  </p:transition>
  <p:timing>
    <p:tnLst>
      <p:par>
        <p:cTn id="1" dur="indefinite" restart="never" nodeType="tmRoot"/>
      </p:par>
    </p:tnLst>
  </p:timing>
</p:sld>
</file>

<file path=ppt/theme/theme1.xml><?xml version="1.0" encoding="utf-8"?>
<a:theme xmlns:a="http://schemas.openxmlformats.org/drawingml/2006/main" name="Notebook">
  <a:themeElements>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Noteboo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Designs\Notebook.pot</Template>
  <TotalTime>3642</TotalTime>
  <Words>666</Words>
  <Application>Microsoft Macintosh PowerPoint</Application>
  <PresentationFormat>On-screen Show (4:3)</PresentationFormat>
  <Paragraphs>64</Paragraphs>
  <Slides>8</Slides>
  <Notes>6</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Notebook</vt:lpstr>
      <vt:lpstr>Introduction to the Microscope</vt:lpstr>
      <vt:lpstr>Slide 2</vt:lpstr>
      <vt:lpstr>Slide 3</vt:lpstr>
      <vt:lpstr>Slide 4</vt:lpstr>
      <vt:lpstr>Parts of the Microscope</vt:lpstr>
      <vt:lpstr> </vt:lpstr>
      <vt:lpstr>Slide 7</vt:lpstr>
      <vt:lpstr>Care and Safety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Microscope</dc:title>
  <dc:creator>GCHS District #9</dc:creator>
  <cp:lastModifiedBy>CAC CAC</cp:lastModifiedBy>
  <cp:revision>43</cp:revision>
  <dcterms:created xsi:type="dcterms:W3CDTF">2010-04-08T06:11:46Z</dcterms:created>
  <dcterms:modified xsi:type="dcterms:W3CDTF">2010-04-08T06:13:39Z</dcterms:modified>
</cp:coreProperties>
</file>